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8" r:id="rId11"/>
    <p:sldId id="259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147D8CD-91D9-469F-8500-F2BE3694E3C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A3C720C-947F-40BC-B102-2CE6B202827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D8CD-91D9-469F-8500-F2BE3694E3C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720C-947F-40BC-B102-2CE6B2028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D8CD-91D9-469F-8500-F2BE3694E3C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720C-947F-40BC-B102-2CE6B2028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D8CD-91D9-469F-8500-F2BE3694E3C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720C-947F-40BC-B102-2CE6B2028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D8CD-91D9-469F-8500-F2BE3694E3C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720C-947F-40BC-B102-2CE6B2028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D8CD-91D9-469F-8500-F2BE3694E3C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720C-947F-40BC-B102-2CE6B20282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D8CD-91D9-469F-8500-F2BE3694E3C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720C-947F-40BC-B102-2CE6B2028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D8CD-91D9-469F-8500-F2BE3694E3C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720C-947F-40BC-B102-2CE6B2028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D8CD-91D9-469F-8500-F2BE3694E3C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720C-947F-40BC-B102-2CE6B2028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D8CD-91D9-469F-8500-F2BE3694E3C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720C-947F-40BC-B102-2CE6B202827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D8CD-91D9-469F-8500-F2BE3694E3C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720C-947F-40BC-B102-2CE6B2028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147D8CD-91D9-469F-8500-F2BE3694E3C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A3C720C-947F-40BC-B102-2CE6B20282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" TargetMode="External"/><Relationship Id="rId2" Type="http://schemas.openxmlformats.org/officeDocument/2006/relationships/hyperlink" Target="http://www.mayoclinic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twSnjtMkx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Down Syndrome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 smtClean="0"/>
              <a:t>Training</a:t>
            </a:r>
          </a:p>
          <a:p>
            <a:r>
              <a:rPr lang="en-US" sz="1500" dirty="0"/>
              <a:t>The Center for Life </a:t>
            </a:r>
            <a:r>
              <a:rPr lang="en-US" sz="1500" dirty="0" smtClean="0"/>
              <a:t>Enrichment</a:t>
            </a:r>
          </a:p>
          <a:p>
            <a:r>
              <a:rPr lang="en-US" sz="1500" dirty="0" smtClean="0"/>
              <a:t>Resource: </a:t>
            </a:r>
            <a:r>
              <a:rPr lang="en-US" sz="1500" dirty="0" smtClean="0">
                <a:hlinkClick r:id="rId2"/>
              </a:rPr>
              <a:t>www.mayoclinic.com</a:t>
            </a:r>
            <a:endParaRPr lang="en-US" sz="1500" dirty="0" smtClean="0"/>
          </a:p>
          <a:p>
            <a:r>
              <a:rPr lang="en-US" sz="1500" dirty="0"/>
              <a:t> </a:t>
            </a:r>
            <a:r>
              <a:rPr lang="en-US" sz="1500" dirty="0" smtClean="0"/>
              <a:t>                 </a:t>
            </a:r>
            <a:r>
              <a:rPr lang="en-US" sz="1500" dirty="0" smtClean="0">
                <a:hlinkClick r:id="rId3"/>
              </a:rPr>
              <a:t>www.youtube.com</a:t>
            </a:r>
            <a:endParaRPr lang="en-US" sz="1500" dirty="0" smtClean="0"/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859917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distinct </a:t>
            </a:r>
            <a:r>
              <a:rPr lang="en-US" dirty="0"/>
              <a:t>facial </a:t>
            </a:r>
            <a:r>
              <a:rPr lang="en-US" dirty="0" smtClean="0"/>
              <a:t>appearance:</a:t>
            </a:r>
          </a:p>
          <a:p>
            <a:pPr lvl="1"/>
            <a:r>
              <a:rPr lang="en-US" dirty="0"/>
              <a:t>Flattened facial features</a:t>
            </a:r>
          </a:p>
          <a:p>
            <a:pPr lvl="1"/>
            <a:r>
              <a:rPr lang="en-US" dirty="0"/>
              <a:t>Small head</a:t>
            </a:r>
          </a:p>
          <a:p>
            <a:pPr lvl="1"/>
            <a:r>
              <a:rPr lang="en-US" dirty="0"/>
              <a:t>Short neck</a:t>
            </a:r>
          </a:p>
          <a:p>
            <a:pPr lvl="1"/>
            <a:r>
              <a:rPr lang="en-US" dirty="0"/>
              <a:t>Protruding tongue</a:t>
            </a:r>
          </a:p>
          <a:p>
            <a:pPr lvl="1"/>
            <a:r>
              <a:rPr lang="en-US" dirty="0"/>
              <a:t>Upward slanting eyes, unusual for the child's ethnic group</a:t>
            </a:r>
          </a:p>
          <a:p>
            <a:pPr lvl="1"/>
            <a:r>
              <a:rPr lang="en-US" dirty="0"/>
              <a:t>Unusually shaped </a:t>
            </a:r>
            <a:r>
              <a:rPr lang="en-US" dirty="0" smtClean="0"/>
              <a:t>ears</a:t>
            </a:r>
          </a:p>
          <a:p>
            <a:r>
              <a:rPr lang="en-US" dirty="0"/>
              <a:t>Poor muscle tone</a:t>
            </a:r>
          </a:p>
          <a:p>
            <a:r>
              <a:rPr lang="en-US" dirty="0"/>
              <a:t>Broad, short hands with a single crease in the palm</a:t>
            </a:r>
          </a:p>
          <a:p>
            <a:r>
              <a:rPr lang="en-US" dirty="0"/>
              <a:t>Relatively short fingers</a:t>
            </a:r>
          </a:p>
          <a:p>
            <a:r>
              <a:rPr lang="en-US" dirty="0"/>
              <a:t>Excessive </a:t>
            </a:r>
            <a:r>
              <a:rPr lang="en-US" dirty="0" smtClean="0"/>
              <a:t>flexibility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937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Common Symptoms Continued…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Infants with Down syndrome may be of average size, but typically they grow slowly and remain shorter than other children of similar </a:t>
            </a:r>
            <a:r>
              <a:rPr lang="en-US" dirty="0" smtClean="0"/>
              <a:t>age</a:t>
            </a:r>
          </a:p>
          <a:p>
            <a:r>
              <a:rPr lang="en-US" dirty="0" smtClean="0"/>
              <a:t>In </a:t>
            </a:r>
            <a:r>
              <a:rPr lang="en-US" dirty="0"/>
              <a:t>general, developmental milestones, such as sitting and crawling, occur at about twice the age of children without </a:t>
            </a:r>
            <a:r>
              <a:rPr lang="en-US" dirty="0" smtClean="0"/>
              <a:t>impairment</a:t>
            </a:r>
          </a:p>
          <a:p>
            <a:r>
              <a:rPr lang="en-US" dirty="0" smtClean="0"/>
              <a:t>Children </a:t>
            </a:r>
            <a:r>
              <a:rPr lang="en-US" dirty="0"/>
              <a:t>with Down syndrome also have some degree of </a:t>
            </a:r>
            <a:r>
              <a:rPr lang="en-US" dirty="0" smtClean="0"/>
              <a:t>Intellectual Disability, </a:t>
            </a:r>
            <a:r>
              <a:rPr lang="en-US" dirty="0"/>
              <a:t>most often in the mild to moderate </a:t>
            </a:r>
            <a:r>
              <a:rPr lang="en-US" dirty="0" smtClean="0"/>
              <a:t>range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982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Children with Down syndrome can have a variety of complications, some of which become more prominent as they get older, including: </a:t>
            </a:r>
          </a:p>
          <a:p>
            <a:pPr lvl="1"/>
            <a:r>
              <a:rPr lang="en-US" b="1" dirty="0"/>
              <a:t>Heart </a:t>
            </a:r>
            <a:r>
              <a:rPr lang="en-US" b="1" dirty="0" smtClean="0"/>
              <a:t>defects</a:t>
            </a:r>
            <a:r>
              <a:rPr lang="en-US" dirty="0" smtClean="0"/>
              <a:t>. Approximately </a:t>
            </a:r>
            <a:r>
              <a:rPr lang="en-US" dirty="0"/>
              <a:t>half the children with Down syndrome are born with some type of heart defect. These heart problems can be life-threatening and may require surgery in early infancy.</a:t>
            </a:r>
          </a:p>
          <a:p>
            <a:pPr lvl="1"/>
            <a:r>
              <a:rPr lang="en-US" b="1" dirty="0" smtClean="0"/>
              <a:t>Leukemia</a:t>
            </a:r>
            <a:r>
              <a:rPr lang="en-US" dirty="0" smtClean="0"/>
              <a:t>. Young </a:t>
            </a:r>
            <a:r>
              <a:rPr lang="en-US" dirty="0"/>
              <a:t>children with Down syndrome are more likely to develop leukemia than are other children.</a:t>
            </a:r>
          </a:p>
          <a:p>
            <a:pPr lvl="1"/>
            <a:r>
              <a:rPr lang="en-US" b="1" dirty="0"/>
              <a:t>Infectious </a:t>
            </a:r>
            <a:r>
              <a:rPr lang="en-US" b="1" dirty="0" smtClean="0"/>
              <a:t>diseases</a:t>
            </a:r>
            <a:r>
              <a:rPr lang="en-US" dirty="0" smtClean="0"/>
              <a:t>. Because </a:t>
            </a:r>
            <a:r>
              <a:rPr lang="en-US" dirty="0"/>
              <a:t>of abnormalities in their immune systems, those with Down syndrome are much more susceptible to infectious diseases, such as </a:t>
            </a:r>
            <a:r>
              <a:rPr lang="en-US" dirty="0" smtClean="0"/>
              <a:t>pneumonia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78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600" b="1" dirty="0"/>
              <a:t>Dementia.</a:t>
            </a:r>
            <a:r>
              <a:rPr lang="en-US" sz="2600" dirty="0"/>
              <a:t> Later in life, people with Down syndrome have a greatly increased risk of dementia. Signs and symptoms of dementia often appear before age 40 in people with Down syndrome. Those who have dementia also have a higher rate of </a:t>
            </a:r>
            <a:r>
              <a:rPr lang="en-US" sz="2600" dirty="0" smtClean="0"/>
              <a:t>seizures</a:t>
            </a:r>
            <a:endParaRPr lang="en-US" sz="2600" dirty="0"/>
          </a:p>
          <a:p>
            <a:r>
              <a:rPr lang="en-US" sz="2600" b="1" dirty="0"/>
              <a:t>Sleep apnea.</a:t>
            </a:r>
            <a:r>
              <a:rPr lang="en-US" sz="2600" dirty="0"/>
              <a:t> Because of soft tissue and skeletal alterations that lead to the obstruction of their airways, children with Down syndrome are at greater risk of obstructive sleep </a:t>
            </a:r>
            <a:r>
              <a:rPr lang="en-US" sz="2600" dirty="0" smtClean="0"/>
              <a:t>apnea</a:t>
            </a:r>
            <a:endParaRPr lang="en-US" sz="2600" dirty="0"/>
          </a:p>
          <a:p>
            <a:r>
              <a:rPr lang="en-US" sz="2600" b="1" dirty="0"/>
              <a:t>Obesity.</a:t>
            </a:r>
            <a:r>
              <a:rPr lang="en-US" sz="2600" dirty="0"/>
              <a:t> People with Down syndrome have a greater tendency to be obese than does the general </a:t>
            </a:r>
            <a:r>
              <a:rPr lang="en-US" sz="2600" dirty="0" smtClean="0"/>
              <a:t>population</a:t>
            </a:r>
            <a:endParaRPr lang="en-US" sz="2600" dirty="0"/>
          </a:p>
          <a:p>
            <a:r>
              <a:rPr lang="en-US" sz="2600" b="1" dirty="0"/>
              <a:t>Other problems.</a:t>
            </a:r>
            <a:r>
              <a:rPr lang="en-US" sz="2600" dirty="0"/>
              <a:t> Down syndrome may also be associated with other health conditions, including gastrointestinal blockage, thyroid problems, early menopause, seizures, hearing loss, premature aging, skeletal problems and poor </a:t>
            </a:r>
            <a:r>
              <a:rPr lang="en-US" sz="2600" dirty="0" smtClean="0"/>
              <a:t>vision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02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</a:t>
            </a:r>
            <a:r>
              <a:rPr lang="en-US" dirty="0" smtClean="0"/>
              <a:t>Expectancy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Life spans have increased dramatically for people with Down </a:t>
            </a:r>
            <a:r>
              <a:rPr lang="en-US" dirty="0" smtClean="0"/>
              <a:t>syndrome</a:t>
            </a:r>
          </a:p>
          <a:p>
            <a:r>
              <a:rPr lang="en-US" dirty="0" smtClean="0"/>
              <a:t>In </a:t>
            </a:r>
            <a:r>
              <a:rPr lang="en-US" dirty="0"/>
              <a:t>1929, a baby born with Down syndrome often didn't live to age </a:t>
            </a:r>
            <a:r>
              <a:rPr lang="en-US" dirty="0" smtClean="0"/>
              <a:t>10</a:t>
            </a:r>
          </a:p>
          <a:p>
            <a:r>
              <a:rPr lang="en-US" dirty="0" smtClean="0"/>
              <a:t>Today</a:t>
            </a:r>
            <a:r>
              <a:rPr lang="en-US" dirty="0"/>
              <a:t>, someone with Down syndrome can expect to live to 50 and beyond, depending on the severity of his or her health </a:t>
            </a:r>
            <a:r>
              <a:rPr lang="en-US" dirty="0" smtClean="0"/>
              <a:t>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752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Early intervention for infants and children with Down syndrome can make a difference in realizing their potential abilities and in their quality of </a:t>
            </a:r>
            <a:r>
              <a:rPr lang="en-US" dirty="0" smtClean="0"/>
              <a:t>life</a:t>
            </a:r>
            <a:endParaRPr lang="en-US" dirty="0"/>
          </a:p>
          <a:p>
            <a:r>
              <a:rPr lang="en-US" dirty="0"/>
              <a:t>Early intervention </a:t>
            </a:r>
            <a:r>
              <a:rPr lang="en-US" dirty="0" smtClean="0"/>
              <a:t>programs </a:t>
            </a:r>
            <a:r>
              <a:rPr lang="en-US" dirty="0"/>
              <a:t>vary from s</a:t>
            </a:r>
            <a:r>
              <a:rPr lang="en-US" dirty="0" smtClean="0"/>
              <a:t>tate </a:t>
            </a:r>
            <a:r>
              <a:rPr lang="en-US" dirty="0"/>
              <a:t>to </a:t>
            </a:r>
            <a:r>
              <a:rPr lang="en-US" dirty="0" smtClean="0"/>
              <a:t>state, </a:t>
            </a:r>
            <a:r>
              <a:rPr lang="en-US" dirty="0"/>
              <a:t>but they usually involve therapists and special educators whose goal is to </a:t>
            </a:r>
            <a:r>
              <a:rPr lang="en-US" dirty="0" smtClean="0"/>
              <a:t>help the baby </a:t>
            </a:r>
            <a:r>
              <a:rPr lang="en-US" dirty="0"/>
              <a:t>develop motor skills, language, social skills and self-help </a:t>
            </a:r>
            <a:r>
              <a:rPr lang="en-US" dirty="0" smtClean="0"/>
              <a:t>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80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“We’re More Alike </a:t>
            </a:r>
            <a:r>
              <a:rPr lang="en-US" sz="3300" dirty="0"/>
              <a:t>t</a:t>
            </a:r>
            <a:r>
              <a:rPr lang="en-US" sz="3300" dirty="0" smtClean="0"/>
              <a:t>han Different”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In slide </a:t>
            </a:r>
            <a:r>
              <a:rPr lang="en-US" dirty="0"/>
              <a:t>s</a:t>
            </a:r>
            <a:r>
              <a:rPr lang="en-US" dirty="0" smtClean="0"/>
              <a:t>how mode, click the link below</a:t>
            </a:r>
          </a:p>
          <a:p>
            <a:pPr marL="68580" indent="0" algn="ctr">
              <a:buNone/>
            </a:pPr>
            <a:r>
              <a:rPr lang="en-US" u="sng" dirty="0" smtClean="0"/>
              <a:t>or </a:t>
            </a:r>
          </a:p>
          <a:p>
            <a:pPr marL="68580" indent="0" algn="ctr">
              <a:buNone/>
            </a:pPr>
            <a:r>
              <a:rPr lang="en-US" dirty="0" smtClean="0"/>
              <a:t>copy &amp; paste the link in your web browser to view the video</a:t>
            </a:r>
            <a:endParaRPr lang="en-US" dirty="0"/>
          </a:p>
          <a:p>
            <a:pPr marL="68580" indent="0" algn="ctr">
              <a:buNone/>
            </a:pPr>
            <a:endParaRPr lang="en-US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www.youtube.com/watch?v=StwSnjtMkxQ</a:t>
            </a: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8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Down Syndrome?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Down syndrome is a genetic disorder that causes </a:t>
            </a:r>
            <a:r>
              <a:rPr lang="en-US" dirty="0" smtClean="0"/>
              <a:t>a lifelong </a:t>
            </a:r>
            <a:r>
              <a:rPr lang="en-US" dirty="0"/>
              <a:t>I</a:t>
            </a:r>
            <a:r>
              <a:rPr lang="en-US" dirty="0" smtClean="0"/>
              <a:t>ntellectual </a:t>
            </a:r>
            <a:r>
              <a:rPr lang="en-US" dirty="0"/>
              <a:t>D</a:t>
            </a:r>
            <a:r>
              <a:rPr lang="en-US" dirty="0" smtClean="0"/>
              <a:t>isability, </a:t>
            </a:r>
            <a:r>
              <a:rPr lang="en-US" dirty="0"/>
              <a:t>developmental delays and other </a:t>
            </a:r>
            <a:r>
              <a:rPr lang="en-US" dirty="0" smtClean="0"/>
              <a:t>problems</a:t>
            </a:r>
          </a:p>
          <a:p>
            <a:r>
              <a:rPr lang="en-US" dirty="0" smtClean="0"/>
              <a:t>Down </a:t>
            </a:r>
            <a:r>
              <a:rPr lang="en-US" dirty="0"/>
              <a:t>syndrome varies in severity, so developmental problems range from moderate to </a:t>
            </a:r>
            <a:r>
              <a:rPr lang="en-US" dirty="0" smtClean="0"/>
              <a:t>serious</a:t>
            </a:r>
            <a:endParaRPr lang="en-US" dirty="0"/>
          </a:p>
          <a:p>
            <a:r>
              <a:rPr lang="en-US" dirty="0"/>
              <a:t>Down syndrome is the most common genetic cause of learning disabilities in </a:t>
            </a:r>
            <a:r>
              <a:rPr lang="en-US" dirty="0" smtClean="0"/>
              <a:t>children</a:t>
            </a:r>
            <a:endParaRPr lang="en-US" dirty="0"/>
          </a:p>
          <a:p>
            <a:r>
              <a:rPr lang="en-US" dirty="0"/>
              <a:t>Increased understanding of Down syndrome and early interventions make a big difference in the lives of both children and adults with Down </a:t>
            </a:r>
            <a:r>
              <a:rPr lang="en-US" dirty="0" smtClean="0"/>
              <a:t>syndrome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0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Human cells normally contain 23 pairs of </a:t>
            </a:r>
            <a:r>
              <a:rPr lang="en-US" dirty="0" smtClean="0"/>
              <a:t>chromosomes—one chromosome </a:t>
            </a:r>
            <a:r>
              <a:rPr lang="en-US" dirty="0"/>
              <a:t>in each pair comes from </a:t>
            </a:r>
            <a:r>
              <a:rPr lang="en-US" dirty="0" smtClean="0"/>
              <a:t>the </a:t>
            </a:r>
            <a:r>
              <a:rPr lang="en-US" dirty="0"/>
              <a:t>father, the other from </a:t>
            </a:r>
            <a:r>
              <a:rPr lang="en-US" dirty="0" smtClean="0"/>
              <a:t>the mother</a:t>
            </a:r>
            <a:endParaRPr lang="en-US" dirty="0"/>
          </a:p>
          <a:p>
            <a:r>
              <a:rPr lang="en-US" dirty="0"/>
              <a:t>Down syndrome results when one of three types of abnormal cell division involving chromosome 21 </a:t>
            </a:r>
            <a:r>
              <a:rPr lang="en-US" dirty="0" smtClean="0"/>
              <a:t>occurs</a:t>
            </a:r>
          </a:p>
          <a:p>
            <a:r>
              <a:rPr lang="en-US" dirty="0" smtClean="0"/>
              <a:t>All </a:t>
            </a:r>
            <a:r>
              <a:rPr lang="en-US" dirty="0"/>
              <a:t>three cell division abnormalities result in extra genetic material from chromosome 21, which is responsible for the characteristic features and developmental problems of Down </a:t>
            </a:r>
            <a:r>
              <a:rPr lang="en-US" dirty="0" smtClean="0"/>
              <a:t>syndrome</a:t>
            </a:r>
          </a:p>
          <a:p>
            <a:r>
              <a:rPr lang="en-US" dirty="0" smtClean="0"/>
              <a:t>The </a:t>
            </a:r>
            <a:r>
              <a:rPr lang="en-US" dirty="0"/>
              <a:t>three genetic variations that can cause Down syndrome include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Trisomy </a:t>
            </a:r>
            <a:r>
              <a:rPr lang="en-US" dirty="0" smtClean="0"/>
              <a:t>21</a:t>
            </a:r>
          </a:p>
          <a:p>
            <a:pPr lvl="1"/>
            <a:r>
              <a:rPr lang="en-US" dirty="0"/>
              <a:t>Mosaic Down </a:t>
            </a:r>
            <a:r>
              <a:rPr lang="en-US" dirty="0" smtClean="0"/>
              <a:t>syndrome</a:t>
            </a:r>
            <a:endParaRPr lang="en-US" dirty="0"/>
          </a:p>
          <a:p>
            <a:pPr lvl="1"/>
            <a:r>
              <a:rPr lang="en-US" dirty="0"/>
              <a:t>Translocation Down </a:t>
            </a:r>
            <a:r>
              <a:rPr lang="en-US" dirty="0" smtClean="0"/>
              <a:t>syndrome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80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Trisomy 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More than 90 percent of the time, Down syndrome is caused by trisomy </a:t>
            </a:r>
            <a:r>
              <a:rPr lang="en-US" dirty="0" smtClean="0"/>
              <a:t>21</a:t>
            </a:r>
          </a:p>
          <a:p>
            <a:r>
              <a:rPr lang="en-US" dirty="0" smtClean="0"/>
              <a:t>A </a:t>
            </a:r>
            <a:r>
              <a:rPr lang="en-US" dirty="0"/>
              <a:t>child with trisomy 21 has three copies of chromosome 21 — instead of the usual two copies — in all of his or her </a:t>
            </a:r>
            <a:r>
              <a:rPr lang="en-US" dirty="0" smtClean="0"/>
              <a:t>cells</a:t>
            </a:r>
          </a:p>
          <a:p>
            <a:r>
              <a:rPr lang="en-US" dirty="0" smtClean="0"/>
              <a:t>This </a:t>
            </a:r>
            <a:r>
              <a:rPr lang="en-US" dirty="0"/>
              <a:t>form of Down syndrome is caused by abnormal cell division during the development of the sperm cell or the egg </a:t>
            </a:r>
            <a:r>
              <a:rPr lang="en-US" dirty="0" smtClean="0"/>
              <a:t>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72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Mosaic Down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rare form of Down syndrome, children have some cells with an extra copy of chromosome </a:t>
            </a:r>
            <a:r>
              <a:rPr lang="en-US" dirty="0" smtClean="0"/>
              <a:t>21</a:t>
            </a:r>
          </a:p>
          <a:p>
            <a:r>
              <a:rPr lang="en-US" dirty="0" smtClean="0"/>
              <a:t>This </a:t>
            </a:r>
            <a:r>
              <a:rPr lang="en-US" dirty="0"/>
              <a:t>mosaic of normal and abnormal cells is caused by abnormal cell division after </a:t>
            </a:r>
            <a:r>
              <a:rPr lang="en-US" dirty="0" smtClean="0"/>
              <a:t>fertilization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78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Translocation Down </a:t>
            </a:r>
            <a:r>
              <a:rPr lang="en-US" dirty="0" smtClean="0"/>
              <a:t>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Down syndrome can also occur when part of chromosome 21 becomes attached (</a:t>
            </a:r>
            <a:r>
              <a:rPr lang="en-US" dirty="0" err="1"/>
              <a:t>translocated</a:t>
            </a:r>
            <a:r>
              <a:rPr lang="en-US" dirty="0"/>
              <a:t>) onto another chromosome, before or at </a:t>
            </a:r>
            <a:r>
              <a:rPr lang="en-US" dirty="0" smtClean="0"/>
              <a:t>conception</a:t>
            </a:r>
          </a:p>
          <a:p>
            <a:r>
              <a:rPr lang="en-US" dirty="0" smtClean="0"/>
              <a:t>Children </a:t>
            </a:r>
            <a:r>
              <a:rPr lang="en-US" dirty="0"/>
              <a:t>with translocation Down syndrome have the usual two copies of chromosome 21, but they also have additional material from chromosome 21 attached to the </a:t>
            </a:r>
            <a:r>
              <a:rPr lang="en-US" dirty="0" err="1"/>
              <a:t>translocated</a:t>
            </a:r>
            <a:r>
              <a:rPr lang="en-US" dirty="0"/>
              <a:t> </a:t>
            </a:r>
            <a:r>
              <a:rPr lang="en-US" dirty="0" smtClean="0"/>
              <a:t>chromosome</a:t>
            </a:r>
          </a:p>
          <a:p>
            <a:r>
              <a:rPr lang="en-US" dirty="0" smtClean="0"/>
              <a:t>This form </a:t>
            </a:r>
            <a:r>
              <a:rPr lang="en-US" dirty="0"/>
              <a:t>of Down syndrome is </a:t>
            </a:r>
            <a:r>
              <a:rPr lang="en-US" dirty="0" smtClean="0"/>
              <a:t>uncommon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33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vs. Nurture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</a:t>
            </a:r>
            <a:r>
              <a:rPr lang="en-US" u="sng" dirty="0"/>
              <a:t>no</a:t>
            </a:r>
            <a:r>
              <a:rPr lang="en-US" dirty="0"/>
              <a:t> known behavioral or environmental factors that cause Down </a:t>
            </a:r>
            <a:r>
              <a:rPr lang="en-US" dirty="0" smtClean="0"/>
              <a:t>syndrome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774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inherited?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Most of the time, Down syndrome isn't inherited. It's caused by a mistake in cell division during the development of the egg, sperm or </a:t>
            </a:r>
            <a:r>
              <a:rPr lang="en-US" dirty="0" smtClean="0"/>
              <a:t>embryo</a:t>
            </a:r>
          </a:p>
          <a:p>
            <a:r>
              <a:rPr lang="en-US" dirty="0"/>
              <a:t>Translocation Down syndrome is the only form of the disorder that can be passed from parent to child. However, only about </a:t>
            </a:r>
            <a:r>
              <a:rPr lang="en-US" dirty="0" smtClean="0"/>
              <a:t>4% of </a:t>
            </a:r>
            <a:r>
              <a:rPr lang="en-US" dirty="0"/>
              <a:t>children with Down syndrome have translocation. And only about half of these children inherited it from one of their </a:t>
            </a:r>
            <a:r>
              <a:rPr lang="en-US" dirty="0" smtClean="0"/>
              <a:t>parents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884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Some parents have a greater risk of having a baby with Down </a:t>
            </a:r>
            <a:r>
              <a:rPr lang="en-US" dirty="0" smtClean="0"/>
              <a:t>syndrome</a:t>
            </a:r>
          </a:p>
          <a:p>
            <a:r>
              <a:rPr lang="en-US" dirty="0" smtClean="0"/>
              <a:t>Risk </a:t>
            </a:r>
            <a:r>
              <a:rPr lang="en-US" dirty="0"/>
              <a:t>factors include: </a:t>
            </a:r>
          </a:p>
          <a:p>
            <a:pPr lvl="1"/>
            <a:r>
              <a:rPr lang="en-US" b="1" dirty="0"/>
              <a:t>Advancing maternal age.</a:t>
            </a:r>
            <a:r>
              <a:rPr lang="en-US" dirty="0"/>
              <a:t> A woman's chances of giving birth to a child with Down syndrome increase with age because older eggs have a greater risk of improper chromosome division. By age 35, a woman's risk of conceiving a child with Down syndrome is 1 in 400. By age 45, the risk is 1 in 35. However, most children with Down syndrome are actually born to women under age 35 because younger women have far more </a:t>
            </a:r>
            <a:r>
              <a:rPr lang="en-US" dirty="0" smtClean="0"/>
              <a:t>babies</a:t>
            </a:r>
            <a:endParaRPr lang="en-US" dirty="0"/>
          </a:p>
          <a:p>
            <a:pPr lvl="1"/>
            <a:r>
              <a:rPr lang="en-US" b="1" dirty="0"/>
              <a:t>Having had one child with Down syndrome.</a:t>
            </a:r>
            <a:r>
              <a:rPr lang="en-US" dirty="0"/>
              <a:t> Typically, a woman who has one child with Down syndrome has about a </a:t>
            </a:r>
            <a:r>
              <a:rPr lang="en-US" dirty="0" smtClean="0"/>
              <a:t>1% chance </a:t>
            </a:r>
            <a:r>
              <a:rPr lang="en-US" dirty="0"/>
              <a:t>of having another child with Down </a:t>
            </a:r>
            <a:r>
              <a:rPr lang="en-US" dirty="0" smtClean="0"/>
              <a:t>syndrome</a:t>
            </a:r>
            <a:endParaRPr lang="en-US" dirty="0"/>
          </a:p>
          <a:p>
            <a:pPr lvl="1"/>
            <a:r>
              <a:rPr lang="en-US" b="1" dirty="0"/>
              <a:t>Being carriers of the genetic translocation for Down syndrome.</a:t>
            </a:r>
            <a:r>
              <a:rPr lang="en-US" dirty="0"/>
              <a:t> Both men and women can pass the genetic translocation for Down syndrome on to their </a:t>
            </a:r>
            <a:r>
              <a:rPr lang="en-US" dirty="0" smtClean="0"/>
              <a:t>children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66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216</TotalTime>
  <Words>1089</Words>
  <Application>Microsoft Office PowerPoint</Application>
  <PresentationFormat>On-screen Show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Down Syndrome</vt:lpstr>
      <vt:lpstr>What is Down Syndrome?</vt:lpstr>
      <vt:lpstr>Causes </vt:lpstr>
      <vt:lpstr>Trisomy 21</vt:lpstr>
      <vt:lpstr>Mosaic Down syndrome</vt:lpstr>
      <vt:lpstr>Translocation Down syndrome</vt:lpstr>
      <vt:lpstr>Nature vs. Nurture</vt:lpstr>
      <vt:lpstr>Is it inherited?</vt:lpstr>
      <vt:lpstr>Risk Factors</vt:lpstr>
      <vt:lpstr>Common Symptoms</vt:lpstr>
      <vt:lpstr>Common Symptoms Continued…</vt:lpstr>
      <vt:lpstr>Complications</vt:lpstr>
      <vt:lpstr>Complications Continued…</vt:lpstr>
      <vt:lpstr>Life Expectancy</vt:lpstr>
      <vt:lpstr>Early Intervention</vt:lpstr>
      <vt:lpstr>“We’re More Alike than Different”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Kline</dc:creator>
  <cp:lastModifiedBy>Ann Kline</cp:lastModifiedBy>
  <cp:revision>11</cp:revision>
  <dcterms:created xsi:type="dcterms:W3CDTF">2013-12-05T17:52:18Z</dcterms:created>
  <dcterms:modified xsi:type="dcterms:W3CDTF">2013-12-06T14:59:39Z</dcterms:modified>
</cp:coreProperties>
</file>