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8" r:id="rId5"/>
    <p:sldId id="263" r:id="rId6"/>
    <p:sldId id="264" r:id="rId7"/>
    <p:sldId id="265" r:id="rId8"/>
    <p:sldId id="266" r:id="rId9"/>
    <p:sldId id="267" r:id="rId10"/>
    <p:sldId id="260" r:id="rId11"/>
    <p:sldId id="261" r:id="rId12"/>
    <p:sldId id="262" r:id="rId13"/>
    <p:sldId id="269" r:id="rId14"/>
    <p:sldId id="259" r:id="rId15"/>
    <p:sldId id="273"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8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0C273B43-8BE1-431B-A188-6A1CCD0A0BF9}" type="datetimeFigureOut">
              <a:rPr lang="en-US" smtClean="0"/>
              <a:t>12/27/2013</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98B175D-02C7-4E80-BE5A-D24B8C508482}"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73B43-8BE1-431B-A188-6A1CCD0A0BF9}" type="datetimeFigureOut">
              <a:rPr lang="en-US" smtClean="0"/>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B175D-02C7-4E80-BE5A-D24B8C5084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73B43-8BE1-431B-A188-6A1CCD0A0BF9}" type="datetimeFigureOut">
              <a:rPr lang="en-US" smtClean="0"/>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B175D-02C7-4E80-BE5A-D24B8C5084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73B43-8BE1-431B-A188-6A1CCD0A0BF9}" type="datetimeFigureOut">
              <a:rPr lang="en-US" smtClean="0"/>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B175D-02C7-4E80-BE5A-D24B8C5084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73B43-8BE1-431B-A188-6A1CCD0A0BF9}" type="datetimeFigureOut">
              <a:rPr lang="en-US" smtClean="0"/>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B175D-02C7-4E80-BE5A-D24B8C50848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C273B43-8BE1-431B-A188-6A1CCD0A0BF9}" type="datetimeFigureOut">
              <a:rPr lang="en-US" smtClean="0"/>
              <a:t>12/27/2013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B175D-02C7-4E80-BE5A-D24B8C508482}"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C273B43-8BE1-431B-A188-6A1CCD0A0BF9}" type="datetimeFigureOut">
              <a:rPr lang="en-US" smtClean="0"/>
              <a:t>12/27/2013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B175D-02C7-4E80-BE5A-D24B8C508482}"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273B43-8BE1-431B-A188-6A1CCD0A0BF9}" type="datetimeFigureOut">
              <a:rPr lang="en-US" smtClean="0"/>
              <a:t>12/27/2013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B175D-02C7-4E80-BE5A-D24B8C5084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73B43-8BE1-431B-A188-6A1CCD0A0BF9}" type="datetimeFigureOut">
              <a:rPr lang="en-US" smtClean="0"/>
              <a:t>12/27/2013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B175D-02C7-4E80-BE5A-D24B8C5084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73B43-8BE1-431B-A188-6A1CCD0A0BF9}" type="datetimeFigureOut">
              <a:rPr lang="en-US" smtClean="0"/>
              <a:t>12/27/2013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B175D-02C7-4E80-BE5A-D24B8C5084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73B43-8BE1-431B-A188-6A1CCD0A0BF9}" type="datetimeFigureOut">
              <a:rPr lang="en-US" smtClean="0"/>
              <a:t>12/27/2013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B175D-02C7-4E80-BE5A-D24B8C50848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0C273B43-8BE1-431B-A188-6A1CCD0A0BF9}" type="datetimeFigureOut">
              <a:rPr lang="en-US" smtClean="0"/>
              <a:t>12/27/2013</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98B175D-02C7-4E80-BE5A-D24B8C5084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46933" y="2992145"/>
            <a:ext cx="4847038" cy="1599722"/>
          </a:xfrm>
        </p:spPr>
        <p:txBody>
          <a:bodyPr/>
          <a:lstStyle/>
          <a:p>
            <a:r>
              <a:rPr lang="en-US" dirty="0" smtClean="0"/>
              <a:t>Pneumonia</a:t>
            </a:r>
            <a:endParaRPr lang="en-US" dirty="0"/>
          </a:p>
        </p:txBody>
      </p:sp>
      <p:sp>
        <p:nvSpPr>
          <p:cNvPr id="3" name="Subtitle 2"/>
          <p:cNvSpPr>
            <a:spLocks noGrp="1"/>
          </p:cNvSpPr>
          <p:nvPr>
            <p:ph type="subTitle" idx="1"/>
          </p:nvPr>
        </p:nvSpPr>
        <p:spPr>
          <a:xfrm rot="360000">
            <a:off x="3238852" y="4568637"/>
            <a:ext cx="4836456" cy="989190"/>
          </a:xfrm>
        </p:spPr>
        <p:txBody>
          <a:bodyPr>
            <a:normAutofit lnSpcReduction="10000"/>
          </a:bodyPr>
          <a:lstStyle/>
          <a:p>
            <a:r>
              <a:rPr lang="en-US" dirty="0" smtClean="0"/>
              <a:t>The Center for Life Enrichment</a:t>
            </a:r>
          </a:p>
          <a:p>
            <a:r>
              <a:rPr lang="en-US" dirty="0" smtClean="0"/>
              <a:t>Training</a:t>
            </a:r>
          </a:p>
          <a:p>
            <a:r>
              <a:rPr lang="en-US" dirty="0" smtClean="0"/>
              <a:t>Resource: www.mayoclinic.com</a:t>
            </a:r>
            <a:endParaRPr lang="en-US" dirty="0"/>
          </a:p>
        </p:txBody>
      </p:sp>
    </p:spTree>
    <p:extLst>
      <p:ext uri="{BB962C8B-B14F-4D97-AF65-F5344CB8AC3E}">
        <p14:creationId xmlns:p14="http://schemas.microsoft.com/office/powerpoint/2010/main" val="2076589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signs and symptoms of pneumonia vary from mild to severe, depending upon factors such as the type of germ causing the infection and your age and overall </a:t>
            </a:r>
            <a:r>
              <a:rPr lang="en-US" dirty="0" smtClean="0"/>
              <a:t>health</a:t>
            </a:r>
          </a:p>
          <a:p>
            <a:r>
              <a:rPr lang="en-US" dirty="0" smtClean="0"/>
              <a:t>Mild </a:t>
            </a:r>
            <a:r>
              <a:rPr lang="en-US" dirty="0"/>
              <a:t>signs and symptoms often are similar to those of a cold or flu, but they last </a:t>
            </a:r>
            <a:r>
              <a:rPr lang="en-US" dirty="0" smtClean="0"/>
              <a:t>longer </a:t>
            </a:r>
          </a:p>
          <a:p>
            <a:r>
              <a:rPr lang="en-US" dirty="0"/>
              <a:t>Newborns and infants may not show any sign of the infection. Or they may vomit, have a fever and cough, appear restless or tired and without energy, or have difficulty breathing and </a:t>
            </a:r>
            <a:r>
              <a:rPr lang="en-US" dirty="0" smtClean="0"/>
              <a:t>eating</a:t>
            </a:r>
            <a:endParaRPr lang="en-US" dirty="0"/>
          </a:p>
          <a:p>
            <a:r>
              <a:rPr lang="en-US" dirty="0"/>
              <a:t>Older people who have pneumonia sometimes have sudden changes in mental </a:t>
            </a:r>
            <a:r>
              <a:rPr lang="en-US" dirty="0" smtClean="0"/>
              <a:t>awareness</a:t>
            </a:r>
            <a:endParaRPr lang="en-US" dirty="0"/>
          </a:p>
        </p:txBody>
      </p:sp>
    </p:spTree>
    <p:extLst>
      <p:ext uri="{BB962C8B-B14F-4D97-AF65-F5344CB8AC3E}">
        <p14:creationId xmlns:p14="http://schemas.microsoft.com/office/powerpoint/2010/main" val="1504579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Common Signs </a:t>
            </a:r>
            <a:r>
              <a:rPr lang="en-US" sz="4400" dirty="0"/>
              <a:t>and </a:t>
            </a:r>
            <a:r>
              <a:rPr lang="en-US" sz="4400" dirty="0" smtClean="0"/>
              <a:t>Symptoms</a:t>
            </a:r>
            <a:endParaRPr lang="en-US" sz="4400" dirty="0"/>
          </a:p>
        </p:txBody>
      </p:sp>
      <p:sp>
        <p:nvSpPr>
          <p:cNvPr id="3" name="Content Placeholder 2"/>
          <p:cNvSpPr>
            <a:spLocks noGrp="1"/>
          </p:cNvSpPr>
          <p:nvPr>
            <p:ph idx="1"/>
          </p:nvPr>
        </p:nvSpPr>
        <p:spPr>
          <a:xfrm>
            <a:off x="838200" y="1981200"/>
            <a:ext cx="7467600" cy="3951337"/>
          </a:xfrm>
        </p:spPr>
        <p:txBody>
          <a:bodyPr>
            <a:normAutofit lnSpcReduction="10000"/>
          </a:bodyPr>
          <a:lstStyle/>
          <a:p>
            <a:r>
              <a:rPr lang="en-US" dirty="0"/>
              <a:t>Fever, sweating and shaking chills</a:t>
            </a:r>
          </a:p>
          <a:p>
            <a:r>
              <a:rPr lang="en-US" dirty="0"/>
              <a:t>Lower than normal body temperature in people older than age 65, and in people with poor overall health or weakened immune systems</a:t>
            </a:r>
          </a:p>
          <a:p>
            <a:r>
              <a:rPr lang="en-US" dirty="0"/>
              <a:t>Cough, which may produce thick, sticky fluid</a:t>
            </a:r>
          </a:p>
          <a:p>
            <a:r>
              <a:rPr lang="en-US" dirty="0"/>
              <a:t>Chest pain when you breathe deeply or cough</a:t>
            </a:r>
          </a:p>
          <a:p>
            <a:r>
              <a:rPr lang="en-US" dirty="0"/>
              <a:t>Shortness of breath</a:t>
            </a:r>
          </a:p>
          <a:p>
            <a:r>
              <a:rPr lang="en-US" dirty="0"/>
              <a:t>Fatigue and muscle aches</a:t>
            </a:r>
          </a:p>
          <a:p>
            <a:r>
              <a:rPr lang="en-US" dirty="0"/>
              <a:t>Nausea, vomiting or diarrhea</a:t>
            </a:r>
          </a:p>
          <a:p>
            <a:r>
              <a:rPr lang="en-US" dirty="0"/>
              <a:t>Headache</a:t>
            </a:r>
          </a:p>
          <a:p>
            <a:endParaRPr lang="en-US" dirty="0"/>
          </a:p>
        </p:txBody>
      </p:sp>
    </p:spTree>
    <p:extLst>
      <p:ext uri="{BB962C8B-B14F-4D97-AF65-F5344CB8AC3E}">
        <p14:creationId xmlns:p14="http://schemas.microsoft.com/office/powerpoint/2010/main" val="1578316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See a Doctor</a:t>
            </a:r>
            <a:endParaRPr lang="en-US" dirty="0"/>
          </a:p>
        </p:txBody>
      </p:sp>
      <p:sp>
        <p:nvSpPr>
          <p:cNvPr id="3" name="Content Placeholder 2"/>
          <p:cNvSpPr>
            <a:spLocks noGrp="1"/>
          </p:cNvSpPr>
          <p:nvPr>
            <p:ph idx="1"/>
          </p:nvPr>
        </p:nvSpPr>
        <p:spPr/>
        <p:txBody>
          <a:bodyPr>
            <a:normAutofit fontScale="92500" lnSpcReduction="20000"/>
          </a:bodyPr>
          <a:lstStyle/>
          <a:p>
            <a:r>
              <a:rPr lang="en-US" dirty="0"/>
              <a:t>See your doctor if you have difficulty breathing, chest pain, persistent fever of 102 F (39 C) or higher or persistent cough, especially if you are coughing up </a:t>
            </a:r>
            <a:r>
              <a:rPr lang="en-US" dirty="0" smtClean="0"/>
              <a:t>pus</a:t>
            </a:r>
          </a:p>
          <a:p>
            <a:r>
              <a:rPr lang="en-US" dirty="0"/>
              <a:t>For some older adults and people with heart failure or lung ailments, pneumonia can quickly become a life-threatening </a:t>
            </a:r>
            <a:r>
              <a:rPr lang="en-US" dirty="0" smtClean="0"/>
              <a:t>condition</a:t>
            </a:r>
            <a:endParaRPr lang="en-US" dirty="0"/>
          </a:p>
          <a:p>
            <a:r>
              <a:rPr lang="en-US" dirty="0"/>
              <a:t>It's especially important to see a doctor if: </a:t>
            </a:r>
          </a:p>
          <a:p>
            <a:pPr lvl="1"/>
            <a:r>
              <a:rPr lang="en-US" dirty="0"/>
              <a:t>A child with signs and symptoms is younger than age 2</a:t>
            </a:r>
          </a:p>
          <a:p>
            <a:pPr lvl="1"/>
            <a:r>
              <a:rPr lang="en-US" dirty="0"/>
              <a:t>You are older than age 65</a:t>
            </a:r>
          </a:p>
          <a:p>
            <a:pPr lvl="1"/>
            <a:r>
              <a:rPr lang="en-US" dirty="0"/>
              <a:t>You have an underlying health condition or weakened immune system</a:t>
            </a:r>
          </a:p>
          <a:p>
            <a:pPr lvl="1"/>
            <a:r>
              <a:rPr lang="en-US" dirty="0"/>
              <a:t>You're having chemotherapy or taking medication that suppresses your immune system</a:t>
            </a:r>
          </a:p>
          <a:p>
            <a:endParaRPr lang="en-US" dirty="0"/>
          </a:p>
        </p:txBody>
      </p:sp>
    </p:spTree>
    <p:extLst>
      <p:ext uri="{BB962C8B-B14F-4D97-AF65-F5344CB8AC3E}">
        <p14:creationId xmlns:p14="http://schemas.microsoft.com/office/powerpoint/2010/main" val="2662116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Preparing for the Appointment</a:t>
            </a:r>
            <a:endParaRPr lang="en-US" sz="4400" dirty="0"/>
          </a:p>
        </p:txBody>
      </p:sp>
      <p:sp>
        <p:nvSpPr>
          <p:cNvPr id="3" name="Content Placeholder 2"/>
          <p:cNvSpPr>
            <a:spLocks noGrp="1"/>
          </p:cNvSpPr>
          <p:nvPr>
            <p:ph idx="1"/>
          </p:nvPr>
        </p:nvSpPr>
        <p:spPr/>
        <p:txBody>
          <a:bodyPr>
            <a:normAutofit fontScale="77500" lnSpcReduction="20000"/>
          </a:bodyPr>
          <a:lstStyle/>
          <a:p>
            <a:r>
              <a:rPr lang="en-US" dirty="0"/>
              <a:t>You may start by seeing a primary care doctor, or you may be referred to a doctor who specializes in infectious diseases or in lung disease (pulmonologist</a:t>
            </a:r>
            <a:r>
              <a:rPr lang="en-US" dirty="0" smtClean="0"/>
              <a:t>)</a:t>
            </a:r>
            <a:endParaRPr lang="en-US" dirty="0"/>
          </a:p>
          <a:p>
            <a:r>
              <a:rPr lang="en-US" dirty="0"/>
              <a:t>Here's some information to help </a:t>
            </a:r>
            <a:r>
              <a:rPr lang="en-US" dirty="0" smtClean="0"/>
              <a:t>you/the participant </a:t>
            </a:r>
            <a:r>
              <a:rPr lang="en-US" dirty="0"/>
              <a:t>get ready for </a:t>
            </a:r>
            <a:r>
              <a:rPr lang="en-US" dirty="0" smtClean="0"/>
              <a:t>the appointment:</a:t>
            </a:r>
          </a:p>
          <a:p>
            <a:pPr lvl="1"/>
            <a:r>
              <a:rPr lang="en-US" b="1" dirty="0" smtClean="0"/>
              <a:t>Keep </a:t>
            </a:r>
            <a:r>
              <a:rPr lang="en-US" b="1" dirty="0"/>
              <a:t>a record of any symptoms,</a:t>
            </a:r>
            <a:r>
              <a:rPr lang="en-US" dirty="0"/>
              <a:t> including </a:t>
            </a:r>
            <a:r>
              <a:rPr lang="en-US" dirty="0" smtClean="0"/>
              <a:t>his/her temperature</a:t>
            </a:r>
            <a:endParaRPr lang="en-US" dirty="0"/>
          </a:p>
          <a:p>
            <a:pPr lvl="1"/>
            <a:r>
              <a:rPr lang="en-US" b="1" dirty="0"/>
              <a:t>Write down key medical information,</a:t>
            </a:r>
            <a:r>
              <a:rPr lang="en-US" dirty="0"/>
              <a:t> including recent hospitalizations and any medical conditions </a:t>
            </a:r>
            <a:r>
              <a:rPr lang="en-US" dirty="0" smtClean="0"/>
              <a:t>he/she has</a:t>
            </a:r>
            <a:endParaRPr lang="en-US" dirty="0"/>
          </a:p>
          <a:p>
            <a:pPr lvl="1"/>
            <a:r>
              <a:rPr lang="en-US" b="1" dirty="0"/>
              <a:t>Write down key personal information,</a:t>
            </a:r>
            <a:r>
              <a:rPr lang="en-US" dirty="0"/>
              <a:t> including exposure to any chemicals or </a:t>
            </a:r>
            <a:r>
              <a:rPr lang="en-US" dirty="0" smtClean="0"/>
              <a:t>toxins</a:t>
            </a:r>
            <a:endParaRPr lang="en-US" dirty="0"/>
          </a:p>
          <a:p>
            <a:pPr lvl="1"/>
            <a:r>
              <a:rPr lang="en-US" b="1" dirty="0"/>
              <a:t>Make a list of all medications,</a:t>
            </a:r>
            <a:r>
              <a:rPr lang="en-US" dirty="0"/>
              <a:t> vitamins and supplements that </a:t>
            </a:r>
            <a:r>
              <a:rPr lang="en-US" dirty="0" smtClean="0"/>
              <a:t>he/she is taking</a:t>
            </a:r>
            <a:endParaRPr lang="en-US" dirty="0"/>
          </a:p>
          <a:p>
            <a:pPr lvl="1"/>
            <a:r>
              <a:rPr lang="en-US" b="1" dirty="0" smtClean="0"/>
              <a:t>Accompany the participant to the appointment,</a:t>
            </a:r>
            <a:r>
              <a:rPr lang="en-US" dirty="0" smtClean="0"/>
              <a:t> </a:t>
            </a:r>
            <a:r>
              <a:rPr lang="en-US" dirty="0"/>
              <a:t>if possible, to help </a:t>
            </a:r>
            <a:r>
              <a:rPr lang="en-US" dirty="0" smtClean="0"/>
              <a:t>him/her </a:t>
            </a:r>
            <a:r>
              <a:rPr lang="en-US" dirty="0"/>
              <a:t>remember questions to ask and what </a:t>
            </a:r>
            <a:r>
              <a:rPr lang="en-US" dirty="0" smtClean="0"/>
              <a:t>the </a:t>
            </a:r>
            <a:r>
              <a:rPr lang="en-US" dirty="0"/>
              <a:t>doctor </a:t>
            </a:r>
            <a:r>
              <a:rPr lang="en-US" dirty="0" smtClean="0"/>
              <a:t>said</a:t>
            </a:r>
            <a:endParaRPr lang="en-US" dirty="0"/>
          </a:p>
          <a:p>
            <a:pPr lvl="1"/>
            <a:r>
              <a:rPr lang="en-US" dirty="0" smtClean="0"/>
              <a:t>Prior to the appointment, </a:t>
            </a:r>
            <a:r>
              <a:rPr lang="en-US" b="1" dirty="0" smtClean="0"/>
              <a:t>write </a:t>
            </a:r>
            <a:r>
              <a:rPr lang="en-US" b="1" dirty="0"/>
              <a:t>down questions to ask</a:t>
            </a:r>
            <a:r>
              <a:rPr lang="en-US" dirty="0"/>
              <a:t> </a:t>
            </a:r>
            <a:r>
              <a:rPr lang="en-US" dirty="0" smtClean="0"/>
              <a:t>the doctor</a:t>
            </a:r>
            <a:endParaRPr lang="en-US" dirty="0"/>
          </a:p>
          <a:p>
            <a:endParaRPr lang="en-US" dirty="0"/>
          </a:p>
        </p:txBody>
      </p:sp>
    </p:spTree>
    <p:extLst>
      <p:ext uri="{BB962C8B-B14F-4D97-AF65-F5344CB8AC3E}">
        <p14:creationId xmlns:p14="http://schemas.microsoft.com/office/powerpoint/2010/main" val="2491951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sz="quarter" idx="13"/>
          </p:nvPr>
        </p:nvSpPr>
        <p:spPr/>
        <p:txBody>
          <a:bodyPr>
            <a:noAutofit/>
          </a:bodyPr>
          <a:lstStyle/>
          <a:p>
            <a:r>
              <a:rPr lang="en-US" sz="1800" dirty="0" smtClean="0"/>
              <a:t>People </a:t>
            </a:r>
            <a:r>
              <a:rPr lang="en-US" sz="1800" dirty="0"/>
              <a:t>who have community-acquired pneumonia usually can be treated at home with medication. Although your symptoms may ease in a few days or weeks, tiredness can persist for a month or </a:t>
            </a:r>
            <a:r>
              <a:rPr lang="en-US" sz="1800" dirty="0" smtClean="0"/>
              <a:t>more</a:t>
            </a:r>
          </a:p>
          <a:p>
            <a:r>
              <a:rPr lang="en-US" sz="1800" dirty="0"/>
              <a:t>To avoid making your condition worse: </a:t>
            </a:r>
          </a:p>
          <a:p>
            <a:pPr lvl="1"/>
            <a:r>
              <a:rPr lang="en-US" sz="1600" dirty="0"/>
              <a:t>Don't smoke or be around smoke</a:t>
            </a:r>
          </a:p>
          <a:p>
            <a:pPr lvl="1"/>
            <a:r>
              <a:rPr lang="en-US" sz="1600" dirty="0"/>
              <a:t>Drink plenty of fluids and get plenty of </a:t>
            </a:r>
            <a:r>
              <a:rPr lang="en-US" sz="1600" dirty="0" smtClean="0"/>
              <a:t>rest</a:t>
            </a:r>
          </a:p>
        </p:txBody>
      </p:sp>
      <p:pic>
        <p:nvPicPr>
          <p:cNvPr id="5122" name="Picture 2" descr="C:\Users\Ann Kline\AppData\Local\Microsoft\Windows\Temporary Internet Files\Content.IE5\U7A7CYIG\MP900407501[1].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667000"/>
            <a:ext cx="3657600" cy="243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3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a:t>
            </a:r>
            <a:endParaRPr lang="en-US" dirty="0"/>
          </a:p>
        </p:txBody>
      </p:sp>
      <p:sp>
        <p:nvSpPr>
          <p:cNvPr id="3" name="Content Placeholder 2"/>
          <p:cNvSpPr>
            <a:spLocks noGrp="1"/>
          </p:cNvSpPr>
          <p:nvPr>
            <p:ph idx="1"/>
          </p:nvPr>
        </p:nvSpPr>
        <p:spPr>
          <a:xfrm>
            <a:off x="838200" y="1905000"/>
            <a:ext cx="7467600" cy="3951337"/>
          </a:xfrm>
        </p:spPr>
        <p:txBody>
          <a:bodyPr>
            <a:normAutofit lnSpcReduction="10000"/>
          </a:bodyPr>
          <a:lstStyle/>
          <a:p>
            <a:r>
              <a:rPr lang="en-US" sz="1800" dirty="0"/>
              <a:t>Specific treatments depend on the type and severity of your pneumonia, and your age and overall health. The options include: </a:t>
            </a:r>
          </a:p>
          <a:p>
            <a:pPr lvl="1"/>
            <a:r>
              <a:rPr lang="en-US" sz="1800" b="1" dirty="0"/>
              <a:t>Antibiotics,</a:t>
            </a:r>
            <a:r>
              <a:rPr lang="en-US" sz="1800" dirty="0"/>
              <a:t> to treat bacterial pneumonia. It may take time to identify the type of bacteria causing your pneumonia and to choose the best antibiotic to treat it. Symptoms often improve within three days, although improvement usually takes twice as long in smokers. If your symptoms don't improve, your doctor may recommend a different antibiotic</a:t>
            </a:r>
          </a:p>
          <a:p>
            <a:pPr lvl="1"/>
            <a:r>
              <a:rPr lang="en-US" sz="1800" b="1" dirty="0"/>
              <a:t>Antiviral medications,</a:t>
            </a:r>
            <a:r>
              <a:rPr lang="en-US" sz="1800" dirty="0"/>
              <a:t> to treat viral pneumonia. Symptoms generally improve in one to three weeks</a:t>
            </a:r>
          </a:p>
          <a:p>
            <a:pPr lvl="1"/>
            <a:r>
              <a:rPr lang="en-US" sz="1800" b="1" dirty="0"/>
              <a:t>Fever reducers</a:t>
            </a:r>
            <a:r>
              <a:rPr lang="en-US" sz="1800" dirty="0"/>
              <a:t>, such as aspirin or ibuprofen</a:t>
            </a:r>
          </a:p>
          <a:p>
            <a:pPr lvl="1"/>
            <a:r>
              <a:rPr lang="en-US" sz="1800" b="1" dirty="0"/>
              <a:t>Cough medicine,</a:t>
            </a:r>
            <a:r>
              <a:rPr lang="en-US" sz="1800" dirty="0"/>
              <a:t> to calm your cough so you can rest. Because coughing helps loosen and move fluid from your lungs, it's a good idea not to eliminate your cough completely</a:t>
            </a:r>
          </a:p>
          <a:p>
            <a:pPr marL="0" indent="0">
              <a:buNone/>
            </a:pPr>
            <a:endParaRPr lang="en-US" dirty="0"/>
          </a:p>
        </p:txBody>
      </p:sp>
    </p:spTree>
    <p:extLst>
      <p:ext uri="{BB962C8B-B14F-4D97-AF65-F5344CB8AC3E}">
        <p14:creationId xmlns:p14="http://schemas.microsoft.com/office/powerpoint/2010/main" val="1449461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Hospitalization</a:t>
            </a:r>
            <a:endParaRPr lang="en-US" dirty="0"/>
          </a:p>
        </p:txBody>
      </p:sp>
      <p:sp>
        <p:nvSpPr>
          <p:cNvPr id="3" name="Content Placeholder 2"/>
          <p:cNvSpPr>
            <a:spLocks noGrp="1"/>
          </p:cNvSpPr>
          <p:nvPr>
            <p:ph sz="quarter" idx="13"/>
          </p:nvPr>
        </p:nvSpPr>
        <p:spPr/>
        <p:txBody>
          <a:bodyPr>
            <a:normAutofit fontScale="70000" lnSpcReduction="20000"/>
          </a:bodyPr>
          <a:lstStyle/>
          <a:p>
            <a:r>
              <a:rPr lang="en-US" dirty="0" smtClean="0"/>
              <a:t>You </a:t>
            </a:r>
            <a:r>
              <a:rPr lang="en-US" dirty="0"/>
              <a:t>may need to be hospitalized if: </a:t>
            </a:r>
          </a:p>
          <a:p>
            <a:pPr lvl="1"/>
            <a:r>
              <a:rPr lang="en-US" sz="2300" dirty="0"/>
              <a:t>You are older than age 65</a:t>
            </a:r>
          </a:p>
          <a:p>
            <a:pPr lvl="1"/>
            <a:r>
              <a:rPr lang="en-US" sz="2300" dirty="0"/>
              <a:t>You become confused about time, people or places</a:t>
            </a:r>
          </a:p>
          <a:p>
            <a:pPr lvl="1"/>
            <a:r>
              <a:rPr lang="en-US" sz="2300" dirty="0"/>
              <a:t>Your nausea and vomiting prevent you from keeping down oral antibiotics</a:t>
            </a:r>
          </a:p>
          <a:p>
            <a:pPr lvl="1"/>
            <a:r>
              <a:rPr lang="en-US" sz="2300" dirty="0"/>
              <a:t>Your blood pressure drops</a:t>
            </a:r>
          </a:p>
          <a:p>
            <a:pPr lvl="1"/>
            <a:r>
              <a:rPr lang="en-US" sz="2300" dirty="0"/>
              <a:t>Your breathing is rapid</a:t>
            </a:r>
          </a:p>
          <a:p>
            <a:pPr lvl="1"/>
            <a:r>
              <a:rPr lang="en-US" sz="2300" dirty="0"/>
              <a:t>You need breathing assistance</a:t>
            </a:r>
          </a:p>
          <a:p>
            <a:pPr lvl="1"/>
            <a:r>
              <a:rPr lang="en-US" sz="2300" dirty="0"/>
              <a:t>Your temperature is below </a:t>
            </a:r>
            <a:r>
              <a:rPr lang="en-US" sz="2300" dirty="0" smtClean="0"/>
              <a:t>normal</a:t>
            </a:r>
          </a:p>
          <a:p>
            <a:pPr lvl="1"/>
            <a:r>
              <a:rPr lang="en-US" sz="2300" dirty="0"/>
              <a:t>If you need to be placed on a ventilator or your symptoms are severe, you may need to be </a:t>
            </a:r>
            <a:r>
              <a:rPr lang="en-US" sz="2300"/>
              <a:t>admitted </a:t>
            </a:r>
            <a:r>
              <a:rPr lang="en-US" sz="2300" smtClean="0"/>
              <a:t>to </a:t>
            </a:r>
            <a:r>
              <a:rPr lang="en-US" sz="2300" dirty="0"/>
              <a:t>an intensive care </a:t>
            </a:r>
            <a:r>
              <a:rPr lang="en-US" sz="2300" dirty="0" smtClean="0"/>
              <a:t>unit</a:t>
            </a:r>
            <a:endParaRPr lang="en-US" sz="2300" dirty="0"/>
          </a:p>
        </p:txBody>
      </p:sp>
      <p:pic>
        <p:nvPicPr>
          <p:cNvPr id="2052" name="Picture 4" descr="C:\Users\Ann Kline\AppData\Local\Microsoft\Windows\Temporary Internet Files\Content.IE5\JGV0I0V3\MP900407553[1].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645025" y="2795270"/>
            <a:ext cx="3657600" cy="243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884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a:xfrm>
            <a:off x="838200" y="1981200"/>
            <a:ext cx="7467600" cy="3951337"/>
          </a:xfrm>
        </p:spPr>
        <p:txBody>
          <a:bodyPr>
            <a:normAutofit fontScale="92500" lnSpcReduction="10000"/>
          </a:bodyPr>
          <a:lstStyle/>
          <a:p>
            <a:r>
              <a:rPr lang="en-US" dirty="0"/>
              <a:t>To help prevent pneumonia: </a:t>
            </a:r>
          </a:p>
          <a:p>
            <a:pPr lvl="1"/>
            <a:r>
              <a:rPr lang="en-US" b="1" dirty="0"/>
              <a:t>Get a seasonal flu shot.</a:t>
            </a:r>
            <a:r>
              <a:rPr lang="en-US" dirty="0"/>
              <a:t> The influenza virus can be a direct cause of viral pneumonia. Bacterial pneumonia is also a common complication of the flu. A yearly flu shot provides significant </a:t>
            </a:r>
            <a:r>
              <a:rPr lang="en-US" dirty="0" smtClean="0"/>
              <a:t>protection</a:t>
            </a:r>
            <a:endParaRPr lang="en-US" dirty="0"/>
          </a:p>
          <a:p>
            <a:pPr lvl="1"/>
            <a:r>
              <a:rPr lang="en-US" b="1" dirty="0"/>
              <a:t>Get a pneumonia vaccination.</a:t>
            </a:r>
            <a:r>
              <a:rPr lang="en-US" dirty="0"/>
              <a:t> Doctors recommend a one-time vaccine against Streptococcus </a:t>
            </a:r>
            <a:r>
              <a:rPr lang="en-US" dirty="0" err="1"/>
              <a:t>pneumoniae</a:t>
            </a:r>
            <a:r>
              <a:rPr lang="en-US" dirty="0"/>
              <a:t> bacteria (pneumococcus) for everyone older than age 65, as well as for people of any age residing in nursing homes and long-term care facilities, and for smokers. The vaccine is especially recommended for anyone at high risk of pneumococcal pneumonia. Some doctors recommend a booster shot five years after the first </a:t>
            </a:r>
            <a:r>
              <a:rPr lang="en-US" dirty="0" smtClean="0"/>
              <a:t>dose</a:t>
            </a:r>
            <a:endParaRPr lang="en-US" dirty="0"/>
          </a:p>
        </p:txBody>
      </p:sp>
    </p:spTree>
    <p:extLst>
      <p:ext uri="{BB962C8B-B14F-4D97-AF65-F5344CB8AC3E}">
        <p14:creationId xmlns:p14="http://schemas.microsoft.com/office/powerpoint/2010/main" val="1150070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Prevention Tips</a:t>
            </a:r>
            <a:endParaRPr lang="en-US" dirty="0"/>
          </a:p>
        </p:txBody>
      </p:sp>
      <p:sp>
        <p:nvSpPr>
          <p:cNvPr id="3" name="Content Placeholder 2"/>
          <p:cNvSpPr>
            <a:spLocks noGrp="1"/>
          </p:cNvSpPr>
          <p:nvPr>
            <p:ph sz="quarter" idx="13"/>
          </p:nvPr>
        </p:nvSpPr>
        <p:spPr/>
        <p:txBody>
          <a:bodyPr>
            <a:normAutofit fontScale="70000" lnSpcReduction="20000"/>
          </a:bodyPr>
          <a:lstStyle/>
          <a:p>
            <a:r>
              <a:rPr lang="en-US" b="1" dirty="0"/>
              <a:t>Practice good hygiene.</a:t>
            </a:r>
            <a:r>
              <a:rPr lang="en-US" dirty="0"/>
              <a:t> To protect yourself against ordinary respiratory infections that sometimes lead to pneumonia, wash your hands regularly or use an alcohol-based hand </a:t>
            </a:r>
            <a:r>
              <a:rPr lang="en-US" dirty="0" smtClean="0"/>
              <a:t>sanitizer</a:t>
            </a:r>
            <a:endParaRPr lang="en-US" dirty="0"/>
          </a:p>
          <a:p>
            <a:r>
              <a:rPr lang="en-US" b="1" dirty="0"/>
              <a:t>Don't smoke.</a:t>
            </a:r>
            <a:r>
              <a:rPr lang="en-US" dirty="0"/>
              <a:t> Smoking damages your lungs' natural defenses against respiratory </a:t>
            </a:r>
            <a:r>
              <a:rPr lang="en-US" dirty="0" smtClean="0"/>
              <a:t>infections</a:t>
            </a:r>
            <a:endParaRPr lang="en-US" dirty="0"/>
          </a:p>
          <a:p>
            <a:r>
              <a:rPr lang="en-US" b="1" dirty="0"/>
              <a:t>Stay rested and fit.</a:t>
            </a:r>
            <a:r>
              <a:rPr lang="en-US" dirty="0"/>
              <a:t> Proper rest, a healthy diet and moderate exercise can help keep your immune system </a:t>
            </a:r>
            <a:r>
              <a:rPr lang="en-US" dirty="0" smtClean="0"/>
              <a:t>strong</a:t>
            </a:r>
            <a:endParaRPr lang="en-US" dirty="0"/>
          </a:p>
          <a:p>
            <a:r>
              <a:rPr lang="en-US" b="1" dirty="0"/>
              <a:t>Set an example.</a:t>
            </a:r>
            <a:r>
              <a:rPr lang="en-US" dirty="0"/>
              <a:t> </a:t>
            </a:r>
            <a:r>
              <a:rPr lang="en-US" dirty="0" smtClean="0"/>
              <a:t>When </a:t>
            </a:r>
            <a:r>
              <a:rPr lang="en-US" dirty="0"/>
              <a:t>you're in public and have a cold, catch your coughs and sneezes in the inner crook of your </a:t>
            </a:r>
            <a:r>
              <a:rPr lang="en-US" dirty="0" smtClean="0"/>
              <a:t>elbow</a:t>
            </a:r>
            <a:endParaRPr lang="en-US" dirty="0"/>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86400" y="2743200"/>
            <a:ext cx="2514600" cy="2226468"/>
          </a:xfrm>
        </p:spPr>
      </p:pic>
    </p:spTree>
    <p:extLst>
      <p:ext uri="{BB962C8B-B14F-4D97-AF65-F5344CB8AC3E}">
        <p14:creationId xmlns:p14="http://schemas.microsoft.com/office/powerpoint/2010/main" val="2164888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Pneumonia?</a:t>
            </a:r>
            <a:endParaRPr lang="en-US" dirty="0"/>
          </a:p>
        </p:txBody>
      </p:sp>
      <p:sp>
        <p:nvSpPr>
          <p:cNvPr id="2" name="Content Placeholder 1"/>
          <p:cNvSpPr>
            <a:spLocks noGrp="1"/>
          </p:cNvSpPr>
          <p:nvPr>
            <p:ph sz="quarter" idx="13"/>
          </p:nvPr>
        </p:nvSpPr>
        <p:spPr/>
        <p:txBody>
          <a:bodyPr>
            <a:normAutofit fontScale="85000" lnSpcReduction="20000"/>
          </a:bodyPr>
          <a:lstStyle/>
          <a:p>
            <a:r>
              <a:rPr lang="en-US" dirty="0"/>
              <a:t>Pneumonia is an infection that inflames the air sacs in one or both lungs. The air sacs may fill with fluid or pus, causing cough with phlegm or pus, fever, chills and difficulty </a:t>
            </a:r>
            <a:r>
              <a:rPr lang="en-US" dirty="0" smtClean="0"/>
              <a:t>breathing </a:t>
            </a:r>
          </a:p>
          <a:p>
            <a:r>
              <a:rPr lang="en-US" dirty="0" smtClean="0"/>
              <a:t>A </a:t>
            </a:r>
            <a:r>
              <a:rPr lang="en-US" dirty="0"/>
              <a:t>variety of organisms, including bacteria, viruses and fungi, can cause </a:t>
            </a:r>
            <a:r>
              <a:rPr lang="en-US" dirty="0" smtClean="0"/>
              <a:t>pneumonia </a:t>
            </a:r>
          </a:p>
          <a:p>
            <a:r>
              <a:rPr lang="en-US" dirty="0"/>
              <a:t>Pneumonia can range in seriousness from mild to </a:t>
            </a:r>
            <a:r>
              <a:rPr lang="en-US" dirty="0" smtClean="0"/>
              <a:t>life-threatening</a:t>
            </a:r>
            <a:endParaRPr lang="en-US" dirty="0"/>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400" y="2286000"/>
            <a:ext cx="3495675" cy="3257550"/>
          </a:xfrm>
        </p:spPr>
      </p:pic>
    </p:spTree>
    <p:extLst>
      <p:ext uri="{BB962C8B-B14F-4D97-AF65-F5344CB8AC3E}">
        <p14:creationId xmlns:p14="http://schemas.microsoft.com/office/powerpoint/2010/main" val="2377949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Most at Risk?</a:t>
            </a:r>
            <a:endParaRPr lang="en-US" dirty="0"/>
          </a:p>
        </p:txBody>
      </p:sp>
      <p:sp>
        <p:nvSpPr>
          <p:cNvPr id="3" name="Content Placeholder 2"/>
          <p:cNvSpPr>
            <a:spLocks noGrp="1"/>
          </p:cNvSpPr>
          <p:nvPr>
            <p:ph sz="quarter" idx="13"/>
          </p:nvPr>
        </p:nvSpPr>
        <p:spPr/>
        <p:txBody>
          <a:bodyPr>
            <a:normAutofit lnSpcReduction="10000"/>
          </a:bodyPr>
          <a:lstStyle/>
          <a:p>
            <a:r>
              <a:rPr lang="en-US" dirty="0"/>
              <a:t>Pneumonia can affect anyone. But the two age groups at highest risk are: </a:t>
            </a:r>
          </a:p>
          <a:p>
            <a:pPr lvl="1"/>
            <a:r>
              <a:rPr lang="en-US" dirty="0" smtClean="0"/>
              <a:t>People </a:t>
            </a:r>
            <a:r>
              <a:rPr lang="en-US" dirty="0"/>
              <a:t>older than age </a:t>
            </a:r>
            <a:r>
              <a:rPr lang="en-US" dirty="0" smtClean="0"/>
              <a:t>65</a:t>
            </a:r>
          </a:p>
          <a:p>
            <a:pPr lvl="1"/>
            <a:r>
              <a:rPr lang="en-US" dirty="0"/>
              <a:t>Infants and children younger than age 2 years, because their immune systems are still </a:t>
            </a:r>
            <a:r>
              <a:rPr lang="en-US" dirty="0" smtClean="0"/>
              <a:t>developing</a:t>
            </a:r>
            <a:endParaRPr lang="en-US" dirty="0"/>
          </a:p>
        </p:txBody>
      </p:sp>
      <p:pic>
        <p:nvPicPr>
          <p:cNvPr id="1026" name="Picture 2" descr="C:\Users\Ann Kline\AppData\Local\Microsoft\Windows\Temporary Internet Files\Content.IE5\E4TB6SJQ\MP900442315[1].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953000" y="1981200"/>
            <a:ext cx="2963466" cy="39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987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Risk Factors</a:t>
            </a:r>
            <a:endParaRPr lang="en-US" dirty="0"/>
          </a:p>
        </p:txBody>
      </p:sp>
      <p:sp>
        <p:nvSpPr>
          <p:cNvPr id="3" name="Content Placeholder 2"/>
          <p:cNvSpPr>
            <a:spLocks noGrp="1"/>
          </p:cNvSpPr>
          <p:nvPr>
            <p:ph idx="1"/>
          </p:nvPr>
        </p:nvSpPr>
        <p:spPr/>
        <p:txBody>
          <a:bodyPr>
            <a:normAutofit/>
          </a:bodyPr>
          <a:lstStyle/>
          <a:p>
            <a:r>
              <a:rPr lang="en-US" dirty="0"/>
              <a:t>Other risk factors include: </a:t>
            </a:r>
            <a:endParaRPr lang="en-US" dirty="0" smtClean="0"/>
          </a:p>
          <a:p>
            <a:pPr lvl="1"/>
            <a:r>
              <a:rPr lang="en-US" b="1" dirty="0" smtClean="0"/>
              <a:t>Certain </a:t>
            </a:r>
            <a:r>
              <a:rPr lang="en-US" b="1" dirty="0"/>
              <a:t>chronic diseases</a:t>
            </a:r>
            <a:r>
              <a:rPr lang="en-US" dirty="0"/>
              <a:t>, such as asthma, chronic obstructive pulmonary disease and heart disease</a:t>
            </a:r>
          </a:p>
          <a:p>
            <a:pPr lvl="1"/>
            <a:r>
              <a:rPr lang="en-US" b="1" dirty="0"/>
              <a:t>Weakened or suppressed immune system,</a:t>
            </a:r>
            <a:r>
              <a:rPr lang="en-US" dirty="0"/>
              <a:t> due to factors such as HIV/AIDS, organ transplant, chemotherapy for cancer or long-term steroid use</a:t>
            </a:r>
          </a:p>
          <a:p>
            <a:pPr lvl="1"/>
            <a:r>
              <a:rPr lang="en-US" b="1" dirty="0"/>
              <a:t>Smoking,</a:t>
            </a:r>
            <a:r>
              <a:rPr lang="en-US" dirty="0"/>
              <a:t> which damages your body's natural defenses against the bacteria and viruses that cause pneumonia</a:t>
            </a:r>
          </a:p>
          <a:p>
            <a:pPr lvl="1"/>
            <a:r>
              <a:rPr lang="en-US" b="1" dirty="0"/>
              <a:t>Being placed on a ventilator</a:t>
            </a:r>
            <a:r>
              <a:rPr lang="en-US" dirty="0"/>
              <a:t> while hospitalized</a:t>
            </a:r>
          </a:p>
          <a:p>
            <a:endParaRPr lang="en-US" dirty="0"/>
          </a:p>
        </p:txBody>
      </p:sp>
    </p:spTree>
    <p:extLst>
      <p:ext uri="{BB962C8B-B14F-4D97-AF65-F5344CB8AC3E}">
        <p14:creationId xmlns:p14="http://schemas.microsoft.com/office/powerpoint/2010/main" val="1536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Pneumonia</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a:t>Pneumonia has many possible </a:t>
            </a:r>
            <a:r>
              <a:rPr lang="en-US" dirty="0" smtClean="0"/>
              <a:t>causes</a:t>
            </a:r>
          </a:p>
          <a:p>
            <a:r>
              <a:rPr lang="en-US" dirty="0" smtClean="0"/>
              <a:t>The </a:t>
            </a:r>
            <a:r>
              <a:rPr lang="en-US" dirty="0"/>
              <a:t>most common are bacteria and viruses in the air we breathe. Your body usually prevents these germs from infecting your lungs. But sometimes these germs can overpower your immune system, even if your health is generally </a:t>
            </a:r>
            <a:r>
              <a:rPr lang="en-US" dirty="0" smtClean="0"/>
              <a:t>good</a:t>
            </a:r>
          </a:p>
          <a:p>
            <a:r>
              <a:rPr lang="en-US" dirty="0"/>
              <a:t>Pneumonia is classified according to the types of germs that cause it, and where you acquired the </a:t>
            </a:r>
            <a:r>
              <a:rPr lang="en-US" dirty="0" smtClean="0"/>
              <a:t>infection</a:t>
            </a:r>
            <a:endParaRPr lang="en-US" dirty="0"/>
          </a:p>
          <a:p>
            <a:endParaRPr lang="en-US" dirty="0"/>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00600" y="2590800"/>
            <a:ext cx="3357120" cy="2514600"/>
          </a:xfrm>
        </p:spPr>
      </p:pic>
    </p:spTree>
    <p:extLst>
      <p:ext uri="{BB962C8B-B14F-4D97-AF65-F5344CB8AC3E}">
        <p14:creationId xmlns:p14="http://schemas.microsoft.com/office/powerpoint/2010/main" val="1395403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316037"/>
          </a:xfrm>
        </p:spPr>
        <p:txBody>
          <a:bodyPr/>
          <a:lstStyle/>
          <a:p>
            <a:r>
              <a:rPr lang="en-US" sz="4200" dirty="0" smtClean="0"/>
              <a:t>Community-Acquired Pneumonia</a:t>
            </a:r>
            <a:endParaRPr lang="en-US" sz="4200" dirty="0"/>
          </a:p>
        </p:txBody>
      </p:sp>
      <p:sp>
        <p:nvSpPr>
          <p:cNvPr id="3" name="Content Placeholder 2"/>
          <p:cNvSpPr>
            <a:spLocks noGrp="1"/>
          </p:cNvSpPr>
          <p:nvPr>
            <p:ph idx="1"/>
          </p:nvPr>
        </p:nvSpPr>
        <p:spPr>
          <a:xfrm>
            <a:off x="838200" y="1828800"/>
            <a:ext cx="7467600" cy="4057612"/>
          </a:xfrm>
        </p:spPr>
        <p:txBody>
          <a:bodyPr>
            <a:normAutofit fontScale="25000" lnSpcReduction="20000"/>
          </a:bodyPr>
          <a:lstStyle/>
          <a:p>
            <a:r>
              <a:rPr lang="en-US" sz="6800" b="1" dirty="0" smtClean="0"/>
              <a:t>Community-Acquired Pneumonia </a:t>
            </a:r>
            <a:r>
              <a:rPr lang="en-US" sz="6800" dirty="0"/>
              <a:t>is the most common type of pneumonia. It occurs outside of hospitals and other health care facilities, and may be caused </a:t>
            </a:r>
            <a:r>
              <a:rPr lang="en-US" sz="6800" dirty="0" smtClean="0"/>
              <a:t>by bacteria</a:t>
            </a:r>
            <a:r>
              <a:rPr lang="en-US" sz="6800" dirty="0"/>
              <a:t>, </a:t>
            </a:r>
            <a:r>
              <a:rPr lang="en-US" sz="6800" dirty="0" smtClean="0"/>
              <a:t>bacteria-like </a:t>
            </a:r>
            <a:r>
              <a:rPr lang="en-US" sz="6800" dirty="0"/>
              <a:t>organisms, </a:t>
            </a:r>
            <a:r>
              <a:rPr lang="en-US" sz="6800" dirty="0" smtClean="0"/>
              <a:t>viruses</a:t>
            </a:r>
            <a:r>
              <a:rPr lang="en-US" sz="6800" dirty="0"/>
              <a:t>, or </a:t>
            </a:r>
            <a:r>
              <a:rPr lang="en-US" sz="6800" dirty="0" smtClean="0"/>
              <a:t>fungi</a:t>
            </a:r>
          </a:p>
          <a:p>
            <a:pPr lvl="1"/>
            <a:r>
              <a:rPr lang="en-US" sz="6400" b="1" dirty="0" smtClean="0"/>
              <a:t>Bacteria</a:t>
            </a:r>
            <a:r>
              <a:rPr lang="en-US" sz="6400" dirty="0" smtClean="0"/>
              <a:t>—Bacterial community-acquired </a:t>
            </a:r>
            <a:r>
              <a:rPr lang="en-US" sz="6400" dirty="0"/>
              <a:t>pneumonia can occur on its own or after you have a cold or respiratory flu. This type of pneumonia often affects one area (lobe) of the </a:t>
            </a:r>
            <a:r>
              <a:rPr lang="en-US" sz="6400" dirty="0" smtClean="0"/>
              <a:t>lung</a:t>
            </a:r>
          </a:p>
          <a:p>
            <a:pPr lvl="1"/>
            <a:r>
              <a:rPr lang="en-US" sz="6400" b="1" dirty="0"/>
              <a:t>Bacteria-like </a:t>
            </a:r>
            <a:r>
              <a:rPr lang="en-US" sz="6400" b="1" dirty="0" smtClean="0"/>
              <a:t>organisms</a:t>
            </a:r>
            <a:r>
              <a:rPr lang="en-US" sz="6400" dirty="0" smtClean="0"/>
              <a:t>—typically produce </a:t>
            </a:r>
            <a:r>
              <a:rPr lang="en-US" sz="6400" dirty="0"/>
              <a:t>milder signs and symptoms than do other types of pneumonia. "Walking pneumonia," a term used to describe pneumonia that isn't severe enough to require bed </a:t>
            </a:r>
            <a:r>
              <a:rPr lang="en-US" sz="6400" dirty="0" smtClean="0"/>
              <a:t>rest, may result from bacteria-like organisms</a:t>
            </a:r>
          </a:p>
          <a:p>
            <a:pPr lvl="1"/>
            <a:r>
              <a:rPr lang="en-US" sz="6400" b="1" dirty="0" smtClean="0"/>
              <a:t>Viruses</a:t>
            </a:r>
            <a:r>
              <a:rPr lang="en-US" sz="6400" dirty="0" smtClean="0"/>
              <a:t>—including some </a:t>
            </a:r>
            <a:r>
              <a:rPr lang="en-US" sz="6400" dirty="0"/>
              <a:t>that are the same type of viruses that cause colds and flu. Viruses are the most common cause of pneumonia in children younger than 2 years. Viral pneumonia is usually mild. But viral pneumonia caused by certain influenza viruses, such as sudden acute respiratory syndrome (SARS), can become very </a:t>
            </a:r>
            <a:r>
              <a:rPr lang="en-US" sz="6400" dirty="0" smtClean="0"/>
              <a:t>serious</a:t>
            </a:r>
          </a:p>
          <a:p>
            <a:pPr lvl="1"/>
            <a:r>
              <a:rPr lang="en-US" sz="6400" b="1" dirty="0" smtClean="0"/>
              <a:t>Fungi</a:t>
            </a:r>
            <a:r>
              <a:rPr lang="en-US" sz="6400" dirty="0" smtClean="0"/>
              <a:t>—which </a:t>
            </a:r>
            <a:r>
              <a:rPr lang="en-US" sz="6400" dirty="0"/>
              <a:t>can be found in soil and in bird droppings. This type of pneumonia is most common in people with an underlying health problem or weakened immune system and in people who have inhaled a large dose of the </a:t>
            </a:r>
            <a:r>
              <a:rPr lang="en-US" sz="6400" dirty="0" smtClean="0"/>
              <a:t>organisms</a:t>
            </a:r>
          </a:p>
          <a:p>
            <a:pPr lvl="1"/>
            <a:endParaRPr lang="en-US" dirty="0"/>
          </a:p>
        </p:txBody>
      </p:sp>
    </p:spTree>
    <p:extLst>
      <p:ext uri="{BB962C8B-B14F-4D97-AF65-F5344CB8AC3E}">
        <p14:creationId xmlns:p14="http://schemas.microsoft.com/office/powerpoint/2010/main" val="2737156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Hospital-Acquired Pneumonia </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a:t>Hospital-acquired pneumonia is a bacterial infection that occurs in people 48 hours or more after being hospitalized for another </a:t>
            </a:r>
            <a:r>
              <a:rPr lang="en-US" dirty="0" smtClean="0"/>
              <a:t>condition</a:t>
            </a:r>
          </a:p>
          <a:p>
            <a:r>
              <a:rPr lang="en-US" dirty="0" smtClean="0"/>
              <a:t>Hospital-acquired </a:t>
            </a:r>
            <a:r>
              <a:rPr lang="en-US" dirty="0"/>
              <a:t>pneumonia can be serious because the bacteria causing it may be more resistant to </a:t>
            </a:r>
            <a:r>
              <a:rPr lang="en-US" dirty="0" smtClean="0"/>
              <a:t>antibiotics </a:t>
            </a:r>
            <a:endParaRPr lang="en-US" dirty="0"/>
          </a:p>
          <a:p>
            <a:r>
              <a:rPr lang="en-US" dirty="0"/>
              <a:t>People who are on a breathing machine (ventilator), often used in intensive care units, are at higher risk of this type of </a:t>
            </a:r>
            <a:r>
              <a:rPr lang="en-US" dirty="0" smtClean="0"/>
              <a:t>pneumonia</a:t>
            </a:r>
            <a:endParaRPr lang="en-US" dirty="0"/>
          </a:p>
        </p:txBody>
      </p:sp>
      <p:pic>
        <p:nvPicPr>
          <p:cNvPr id="4098" name="Picture 2" descr="C:\Users\Ann Kline\AppData\Local\Microsoft\Windows\Temporary Internet Files\Content.IE5\U7A7CYIG\MP900314367[1].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029200" y="2209800"/>
            <a:ext cx="316382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67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Health </a:t>
            </a:r>
            <a:r>
              <a:rPr lang="en-US" sz="4200" dirty="0" smtClean="0"/>
              <a:t>Care-Acquired Pneumonia </a:t>
            </a:r>
            <a:endParaRPr lang="en-US" sz="4200" dirty="0"/>
          </a:p>
        </p:txBody>
      </p:sp>
      <p:sp>
        <p:nvSpPr>
          <p:cNvPr id="3" name="Content Placeholder 2"/>
          <p:cNvSpPr>
            <a:spLocks noGrp="1"/>
          </p:cNvSpPr>
          <p:nvPr>
            <p:ph sz="quarter" idx="13"/>
          </p:nvPr>
        </p:nvSpPr>
        <p:spPr/>
        <p:txBody>
          <a:bodyPr>
            <a:normAutofit fontScale="85000" lnSpcReduction="10000"/>
          </a:bodyPr>
          <a:lstStyle/>
          <a:p>
            <a:r>
              <a:rPr lang="en-US" dirty="0"/>
              <a:t>Health care-acquired pneumonia is a bacterial infection that occurs in people who are living in long-term care facilities or have been treated in outpatient clinics, including kidney dialysis </a:t>
            </a:r>
            <a:r>
              <a:rPr lang="en-US" dirty="0" smtClean="0"/>
              <a:t>centers</a:t>
            </a:r>
          </a:p>
          <a:p>
            <a:r>
              <a:rPr lang="en-US" dirty="0" smtClean="0"/>
              <a:t>Like </a:t>
            </a:r>
            <a:r>
              <a:rPr lang="en-US" dirty="0"/>
              <a:t>hospital-acquired pneumonia, health care-acquired pneumonia can be caused by bacteria more resistant to </a:t>
            </a:r>
            <a:r>
              <a:rPr lang="en-US" dirty="0" smtClean="0"/>
              <a:t>antibiotics</a:t>
            </a:r>
            <a:endParaRPr lang="en-US" dirty="0"/>
          </a:p>
        </p:txBody>
      </p:sp>
      <p:pic>
        <p:nvPicPr>
          <p:cNvPr id="3075" name="Picture 3" descr="C:\Users\Ann Kline\AppData\Local\Microsoft\Windows\Temporary Internet Files\Content.IE5\JGV0I0V3\MP900407501[1].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645025" y="2795270"/>
            <a:ext cx="3657600" cy="243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947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Aspiration </a:t>
            </a:r>
            <a:r>
              <a:rPr lang="en-US" dirty="0" smtClean="0"/>
              <a:t>Pneumonia </a:t>
            </a:r>
            <a:endParaRPr lang="en-US" dirty="0"/>
          </a:p>
        </p:txBody>
      </p:sp>
      <p:sp>
        <p:nvSpPr>
          <p:cNvPr id="3" name="Content Placeholder 2"/>
          <p:cNvSpPr>
            <a:spLocks noGrp="1"/>
          </p:cNvSpPr>
          <p:nvPr>
            <p:ph idx="1"/>
          </p:nvPr>
        </p:nvSpPr>
        <p:spPr/>
        <p:txBody>
          <a:bodyPr/>
          <a:lstStyle/>
          <a:p>
            <a:r>
              <a:rPr lang="en-US" dirty="0"/>
              <a:t>Aspiration pneumonia occurs when you inhale food, drink, vomit or saliva into your </a:t>
            </a:r>
            <a:r>
              <a:rPr lang="en-US" dirty="0" smtClean="0"/>
              <a:t>lungs</a:t>
            </a:r>
          </a:p>
          <a:p>
            <a:r>
              <a:rPr lang="en-US" dirty="0" smtClean="0"/>
              <a:t>This </a:t>
            </a:r>
            <a:r>
              <a:rPr lang="en-US" dirty="0"/>
              <a:t>aspiration may happen if something disturbs your normal gag reflex, such as a brain injury, swallowing problem, or excessive use of alcohol or </a:t>
            </a:r>
            <a:r>
              <a:rPr lang="en-US" dirty="0" smtClean="0"/>
              <a:t>drugs</a:t>
            </a:r>
            <a:endParaRPr lang="en-US" dirty="0"/>
          </a:p>
        </p:txBody>
      </p:sp>
    </p:spTree>
    <p:extLst>
      <p:ext uri="{BB962C8B-B14F-4D97-AF65-F5344CB8AC3E}">
        <p14:creationId xmlns:p14="http://schemas.microsoft.com/office/powerpoint/2010/main" val="5780546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161</TotalTime>
  <Words>1499</Words>
  <Application>Microsoft Office PowerPoint</Application>
  <PresentationFormat>On-screen Show (4:3)</PresentationFormat>
  <Paragraphs>99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Sketchbook</vt:lpstr>
      <vt:lpstr>Pneumonia</vt:lpstr>
      <vt:lpstr>What is Pneumonia?</vt:lpstr>
      <vt:lpstr>Who is Most at Risk?</vt:lpstr>
      <vt:lpstr>Other Risk Factors</vt:lpstr>
      <vt:lpstr>Causes of Pneumonia</vt:lpstr>
      <vt:lpstr>Community-Acquired Pneumonia</vt:lpstr>
      <vt:lpstr>Hospital-Acquired Pneumonia </vt:lpstr>
      <vt:lpstr>Health Care-Acquired Pneumonia </vt:lpstr>
      <vt:lpstr>Aspiration Pneumonia </vt:lpstr>
      <vt:lpstr>Symptoms</vt:lpstr>
      <vt:lpstr>Common Signs and Symptoms</vt:lpstr>
      <vt:lpstr>When to See a Doctor</vt:lpstr>
      <vt:lpstr>Preparing for the Appointment</vt:lpstr>
      <vt:lpstr>Treatment</vt:lpstr>
      <vt:lpstr>Medication</vt:lpstr>
      <vt:lpstr>Hospitalization</vt:lpstr>
      <vt:lpstr>Prevention</vt:lpstr>
      <vt:lpstr>More Prevention Tips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Pneumonia</dc:title>
  <dc:creator>Ann Kline</dc:creator>
  <cp:lastModifiedBy>Ann Kline</cp:lastModifiedBy>
  <cp:revision>17</cp:revision>
  <dcterms:created xsi:type="dcterms:W3CDTF">2013-12-02T14:24:46Z</dcterms:created>
  <dcterms:modified xsi:type="dcterms:W3CDTF">2013-12-27T20:04:58Z</dcterms:modified>
</cp:coreProperties>
</file>