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3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074B18-3461-4E67-94A9-4CA40C2647EE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E416A3-CA31-4641-A0D1-6B9E33FA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tcle.org/employee-resources/" TargetMode="External"/><Relationship Id="rId2" Type="http://schemas.openxmlformats.org/officeDocument/2006/relationships/hyperlink" Target="http://youtu.be/MrbEUDO6S5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Dysphagia &amp;</a:t>
            </a:r>
            <a:br>
              <a:rPr lang="en-US" sz="4000" dirty="0" smtClean="0"/>
            </a:br>
            <a:r>
              <a:rPr lang="en-US" sz="4000" dirty="0" smtClean="0"/>
              <a:t>Aspiration Pneumonia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Center for Life Enrichment</a:t>
            </a:r>
          </a:p>
          <a:p>
            <a:r>
              <a:rPr lang="en-US" dirty="0" smtClean="0"/>
              <a:t>Resource: MTTP Student Manual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“Red Flag Indicators”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sz="3000" dirty="0" smtClean="0"/>
              <a:t>Not chewing food adequately</a:t>
            </a:r>
          </a:p>
          <a:p>
            <a:pPr lvl="1"/>
            <a:r>
              <a:rPr lang="en-US" sz="3000" dirty="0" smtClean="0"/>
              <a:t>Tongue thrusting noted</a:t>
            </a:r>
          </a:p>
          <a:p>
            <a:pPr lvl="1"/>
            <a:r>
              <a:rPr lang="en-US" sz="3000" dirty="0" smtClean="0"/>
              <a:t>Coughing noted while chewing, when swallowing or after swallowing</a:t>
            </a:r>
          </a:p>
          <a:p>
            <a:pPr lvl="1"/>
            <a:r>
              <a:rPr lang="en-US" sz="3000" dirty="0" smtClean="0"/>
              <a:t>Regurgitating food or liquids from nose or mouth</a:t>
            </a:r>
          </a:p>
          <a:p>
            <a:pPr lvl="1"/>
            <a:r>
              <a:rPr lang="en-US" sz="3000" dirty="0" smtClean="0"/>
              <a:t>Eating quickly</a:t>
            </a:r>
          </a:p>
          <a:p>
            <a:pPr lvl="1"/>
            <a:r>
              <a:rPr lang="en-US" sz="3000" dirty="0" smtClean="0"/>
              <a:t>Eating very slowly</a:t>
            </a:r>
          </a:p>
          <a:p>
            <a:pPr lvl="1"/>
            <a:r>
              <a:rPr lang="en-US" sz="3000" dirty="0" smtClean="0"/>
              <a:t>Spitting food out of mouth</a:t>
            </a:r>
          </a:p>
          <a:p>
            <a:pPr lvl="1"/>
            <a:r>
              <a:rPr lang="en-US" sz="3000" dirty="0" smtClean="0"/>
              <a:t>Talking with food in mouth</a:t>
            </a:r>
          </a:p>
          <a:p>
            <a:pPr lvl="1"/>
            <a:r>
              <a:rPr lang="en-US" sz="3000" dirty="0" smtClean="0"/>
              <a:t>Stealing food</a:t>
            </a:r>
          </a:p>
          <a:p>
            <a:pPr lvl="1"/>
            <a:r>
              <a:rPr lang="en-US" sz="3000" dirty="0" smtClean="0"/>
              <a:t>Food stuffing</a:t>
            </a:r>
          </a:p>
          <a:p>
            <a:pPr lvl="1"/>
            <a:r>
              <a:rPr lang="en-US" sz="3000" dirty="0" smtClean="0"/>
              <a:t>PICA </a:t>
            </a:r>
            <a:r>
              <a:rPr lang="en-US" sz="3000" dirty="0" smtClean="0"/>
              <a:t>behavior </a:t>
            </a:r>
            <a:r>
              <a:rPr lang="en-US" sz="3100" dirty="0" smtClean="0"/>
              <a:t>(</a:t>
            </a:r>
            <a:r>
              <a:rPr lang="en-US" sz="3100" dirty="0" smtClean="0"/>
              <a:t>persistent and compulsive cravings to eat nonfood </a:t>
            </a:r>
            <a:r>
              <a:rPr lang="en-US" sz="3100" dirty="0" smtClean="0"/>
              <a:t>items)</a:t>
            </a:r>
            <a:endParaRPr lang="en-US" sz="3100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3100" dirty="0" smtClean="0"/>
              <a:t>Excessive drooling</a:t>
            </a:r>
          </a:p>
          <a:p>
            <a:pPr lvl="1"/>
            <a:r>
              <a:rPr lang="en-US" sz="3100" dirty="0" smtClean="0"/>
              <a:t>Choking</a:t>
            </a:r>
          </a:p>
          <a:p>
            <a:pPr lvl="1"/>
            <a:r>
              <a:rPr lang="en-US" sz="3100" dirty="0" smtClean="0"/>
              <a:t>Throat clearing during meals or fluids</a:t>
            </a:r>
          </a:p>
          <a:p>
            <a:pPr lvl="1"/>
            <a:r>
              <a:rPr lang="en-US" sz="3100" dirty="0" smtClean="0"/>
              <a:t>“Wet” vocal sounds (gurgling)</a:t>
            </a:r>
          </a:p>
          <a:p>
            <a:pPr lvl="1"/>
            <a:r>
              <a:rPr lang="en-US" sz="3100" dirty="0" smtClean="0"/>
              <a:t>Multiple swallows of the same mouthful of food</a:t>
            </a:r>
          </a:p>
          <a:p>
            <a:pPr lvl="1"/>
            <a:r>
              <a:rPr lang="en-US" sz="3100" dirty="0" smtClean="0"/>
              <a:t>Gagging/retching</a:t>
            </a:r>
          </a:p>
          <a:p>
            <a:pPr lvl="1"/>
            <a:r>
              <a:rPr lang="en-US" sz="3100" dirty="0" smtClean="0"/>
              <a:t>Putting hands in mouth or forcing self to vomit</a:t>
            </a:r>
          </a:p>
          <a:p>
            <a:pPr lvl="1"/>
            <a:r>
              <a:rPr lang="en-US" sz="3100" dirty="0" smtClean="0"/>
              <a:t>Weight loss</a:t>
            </a:r>
          </a:p>
          <a:p>
            <a:pPr lvl="1"/>
            <a:r>
              <a:rPr lang="en-US" sz="3100" dirty="0" smtClean="0"/>
              <a:t>Complaining that food feels “stuck”</a:t>
            </a:r>
          </a:p>
          <a:p>
            <a:pPr lvl="1"/>
            <a:r>
              <a:rPr lang="en-US" sz="3100" dirty="0" smtClean="0"/>
              <a:t>Refusing to eat</a:t>
            </a:r>
          </a:p>
          <a:p>
            <a:pPr lvl="1"/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dysphagia diagnosed?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Individuals with dysphagia or choking issues may self identify their signs/symptoms or family or staff may identify signs/symptoms</a:t>
            </a:r>
          </a:p>
          <a:p>
            <a:r>
              <a:rPr lang="en-US" dirty="0" smtClean="0"/>
              <a:t>A Choking Monitoring Tool has been developed by DDA and the following protocol should be followed in this order: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US" sz="2900" dirty="0" smtClean="0"/>
              <a:t>Staff notices a “red flag indicator” of choking as listed on the previous slides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US" sz="2900" dirty="0" smtClean="0"/>
              <a:t>Staff reports to the RN that a “red flag indicator” was observed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US" sz="2900" dirty="0" smtClean="0"/>
              <a:t>RN instructs the staff to complete the Choking Monitoring Tool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US" sz="2900" dirty="0" smtClean="0"/>
              <a:t>Staff completes the Tool as instructed by the RN and returns info to the RN </a:t>
            </a:r>
            <a:r>
              <a:rPr lang="en-US" sz="2900" u="sng" dirty="0" smtClean="0"/>
              <a:t>or</a:t>
            </a:r>
            <a:r>
              <a:rPr lang="en-US" sz="2900" dirty="0" smtClean="0"/>
              <a:t> the RN completes the tool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US" sz="2900" dirty="0" smtClean="0"/>
              <a:t>RN evaluates the completed Tool and determines if further intervention is needed by the individual’s HCP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Choking Monitoring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information provided on the Choking Monitoring Tool, the HCP may recommend texture alterations in the diet or that the individual undergo a Swallowing Study where the mechanics of the swallowing process can be observed and aspiration determined</a:t>
            </a:r>
          </a:p>
          <a:p>
            <a:r>
              <a:rPr lang="en-US" dirty="0" smtClean="0"/>
              <a:t>If aspiration is an issue, then a G or J tube may be recommended</a:t>
            </a:r>
          </a:p>
          <a:p>
            <a:r>
              <a:rPr lang="en-US" dirty="0" smtClean="0"/>
              <a:t>In addition to the Choking Monitoring Tool, the RN may complete a “Choking Risk Screening Tool”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HCP may order an alteration in diet consistency to address eating difficulties</a:t>
            </a:r>
          </a:p>
          <a:p>
            <a:pPr lvl="1"/>
            <a:r>
              <a:rPr lang="en-US" dirty="0" smtClean="0"/>
              <a:t>Puree- Blended</a:t>
            </a:r>
          </a:p>
          <a:p>
            <a:pPr lvl="1"/>
            <a:r>
              <a:rPr lang="en-US" dirty="0" smtClean="0"/>
              <a:t>Ground- Minced</a:t>
            </a:r>
          </a:p>
          <a:p>
            <a:pPr lvl="1"/>
            <a:r>
              <a:rPr lang="en-US" dirty="0" smtClean="0"/>
              <a:t>Chopped- Mechanical Soft</a:t>
            </a:r>
          </a:p>
          <a:p>
            <a:pPr lvl="1"/>
            <a:r>
              <a:rPr lang="en-US" dirty="0" smtClean="0"/>
              <a:t>Bite Size</a:t>
            </a:r>
          </a:p>
          <a:p>
            <a:pPr lvl="1"/>
            <a:r>
              <a:rPr lang="en-US" dirty="0" smtClean="0"/>
              <a:t>Regular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Puree- Blended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smooth with no lumps, pudding like</a:t>
            </a:r>
          </a:p>
          <a:p>
            <a:r>
              <a:rPr lang="en-US" dirty="0" smtClean="0"/>
              <a:t>Consistency- smooth and thick enough to mound on a plate</a:t>
            </a:r>
          </a:p>
          <a:p>
            <a:r>
              <a:rPr lang="en-US" dirty="0" smtClean="0"/>
              <a:t>May need to add extra liquid when preparing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Ground- Minced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foods are moist and soft textures</a:t>
            </a:r>
          </a:p>
          <a:p>
            <a:r>
              <a:rPr lang="en-US" dirty="0" smtClean="0"/>
              <a:t>Food processed to the size of rice or taco meat</a:t>
            </a:r>
          </a:p>
          <a:p>
            <a:r>
              <a:rPr lang="en-US" dirty="0" smtClean="0"/>
              <a:t>May add some liquid or condiment to help mix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Chopped- Mechanical 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meats chopped ½ inch in size, other foods soft</a:t>
            </a:r>
          </a:p>
          <a:p>
            <a:r>
              <a:rPr lang="en-US" dirty="0" smtClean="0"/>
              <a:t>Meat cut into ½ inch pieces, fruits, and veggies chopped into fruit cocktail-size pieces</a:t>
            </a:r>
          </a:p>
          <a:p>
            <a:r>
              <a:rPr lang="en-US" dirty="0" smtClean="0"/>
              <a:t>Sandwich cut into 8 pieces or more- use soft breads and fillings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Bite Size &amp;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Bite Size</a:t>
            </a:r>
          </a:p>
          <a:p>
            <a:r>
              <a:rPr lang="en-US" dirty="0" smtClean="0"/>
              <a:t>Description- all foods cut or broken into 1 inch pieces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Regular</a:t>
            </a:r>
          </a:p>
          <a:p>
            <a:r>
              <a:rPr lang="en-US" dirty="0" smtClean="0"/>
              <a:t>No preparation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Liquids can be very difficult for an individual with a swallowing disorder to handle safely</a:t>
            </a:r>
          </a:p>
          <a:p>
            <a:r>
              <a:rPr lang="en-US" dirty="0" smtClean="0"/>
              <a:t>Liquids can be thickened to facilitate safe swallowing</a:t>
            </a:r>
          </a:p>
          <a:p>
            <a:r>
              <a:rPr lang="en-US" dirty="0" smtClean="0"/>
              <a:t>The HCP may order thickened liquids in the following manner:</a:t>
            </a:r>
          </a:p>
          <a:p>
            <a:pPr lvl="1"/>
            <a:r>
              <a:rPr lang="en-US" dirty="0" smtClean="0"/>
              <a:t>Nectar Consistency</a:t>
            </a:r>
          </a:p>
          <a:p>
            <a:pPr lvl="1"/>
            <a:r>
              <a:rPr lang="en-US" dirty="0" smtClean="0"/>
              <a:t>Honey Consistency</a:t>
            </a:r>
          </a:p>
          <a:p>
            <a:pPr lvl="1"/>
            <a:r>
              <a:rPr lang="en-US" dirty="0" smtClean="0"/>
              <a:t>Pudding Consistency</a:t>
            </a:r>
          </a:p>
          <a:p>
            <a:pPr lvl="1"/>
            <a:r>
              <a:rPr lang="en-US" dirty="0" smtClean="0"/>
              <a:t>Thin Consistency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Nectar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able to go through straw, glides off spoon</a:t>
            </a:r>
          </a:p>
          <a:p>
            <a:r>
              <a:rPr lang="en-US" dirty="0" smtClean="0"/>
              <a:t>Examples- fruit nectars, shakes, eggnogs, smoothie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Dysphagia?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Dysphagia is a condition of having difficulty swallowing</a:t>
            </a:r>
          </a:p>
          <a:p>
            <a:r>
              <a:rPr lang="en-US" dirty="0" smtClean="0"/>
              <a:t>Dysphagia is due to problems or damage in nerve or muscle control in the throat</a:t>
            </a:r>
          </a:p>
          <a:p>
            <a:r>
              <a:rPr lang="en-US" dirty="0" smtClean="0"/>
              <a:t>It is common after a stroke or in individuals with cerebral palsy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will not go through a straw, flows slowly off a spoon</a:t>
            </a:r>
          </a:p>
          <a:p>
            <a:r>
              <a:rPr lang="en-US" dirty="0" smtClean="0"/>
              <a:t>Examples- honey, </a:t>
            </a:r>
            <a:r>
              <a:rPr lang="en-US" dirty="0" err="1" smtClean="0"/>
              <a:t>karo</a:t>
            </a:r>
            <a:r>
              <a:rPr lang="en-US" dirty="0" smtClean="0"/>
              <a:t> syrup, molasses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Pudding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needs to be fed with a spoon</a:t>
            </a:r>
          </a:p>
          <a:p>
            <a:r>
              <a:rPr lang="en-US" dirty="0" smtClean="0"/>
              <a:t>Examples- pudding, yogurt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Description- no preparation needed</a:t>
            </a:r>
          </a:p>
          <a:p>
            <a:r>
              <a:rPr lang="en-US" dirty="0" smtClean="0"/>
              <a:t>Examples- water, tea, coffee, thin juices, soda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Individuals who have been ordered thickened liquids should not be given foods that become liquid at room temperature. For example, gelatin, ice cream, sherbet, water ices, smoothies, shakes</a:t>
            </a:r>
          </a:p>
          <a:p>
            <a:r>
              <a:rPr lang="en-US" dirty="0" smtClean="0"/>
              <a:t>Follow directions on thickener packaging to achieve consistency as ordered</a:t>
            </a:r>
          </a:p>
          <a:p>
            <a:r>
              <a:rPr lang="en-US" dirty="0" smtClean="0"/>
              <a:t>Liquids given with medication must also be thickened as ordered</a:t>
            </a:r>
          </a:p>
          <a:p>
            <a:r>
              <a:rPr lang="en-US" dirty="0" smtClean="0"/>
              <a:t>The consistency of thickened liquids changes over time (continues to thicken)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be alert and observant while individuals are eating</a:t>
            </a:r>
          </a:p>
          <a:p>
            <a:r>
              <a:rPr lang="en-US" dirty="0" smtClean="0"/>
              <a:t>Choking Monitoring Tool should be completed when “red flag indicators” are noted</a:t>
            </a:r>
          </a:p>
          <a:p>
            <a:r>
              <a:rPr lang="en-US" dirty="0" smtClean="0"/>
              <a:t>Report any problems to the RN as soon as possible!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Swallow: A Documentary - Dysphagia</a:t>
            </a:r>
            <a:endParaRPr lang="en-US" dirty="0" smtClean="0">
              <a:hlinkClick r:id="rId2"/>
            </a:endParaRP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http://youtu.be/MrbEUDO6S5U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Normal vs. Abnormal Swallowing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http://tcle.org/employee-resources/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 Pneumonia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Aspiration of foreign material into the lungs may develop into pneumonia</a:t>
            </a:r>
          </a:p>
          <a:p>
            <a:r>
              <a:rPr lang="en-US" dirty="0" smtClean="0"/>
              <a:t>Aspiration occurs when the body’s normal defense against aspiration are breached</a:t>
            </a:r>
          </a:p>
          <a:p>
            <a:r>
              <a:rPr lang="en-US" dirty="0" smtClean="0"/>
              <a:t>For example, when the muscles used in normal swallowing do not function properly, material from the mouth can enter the trachea and lungs rather than the esophagus and stomach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Individuals at Risk for Aspiration include, but are not limited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Those with…</a:t>
            </a:r>
          </a:p>
          <a:p>
            <a:pPr lvl="1"/>
            <a:r>
              <a:rPr lang="en-US" dirty="0" smtClean="0"/>
              <a:t>Impairment of consciousness</a:t>
            </a:r>
          </a:p>
          <a:p>
            <a:pPr lvl="1"/>
            <a:r>
              <a:rPr lang="en-US" dirty="0" smtClean="0"/>
              <a:t>Seizure Disorder</a:t>
            </a:r>
          </a:p>
          <a:p>
            <a:pPr lvl="1"/>
            <a:r>
              <a:rPr lang="en-US" dirty="0" smtClean="0"/>
              <a:t>Impairment of esophageal function (including </a:t>
            </a:r>
            <a:r>
              <a:rPr lang="en-US" dirty="0" err="1" smtClean="0"/>
              <a:t>Hiatal</a:t>
            </a:r>
            <a:r>
              <a:rPr lang="en-US" dirty="0" smtClean="0"/>
              <a:t> Hernia, GERD)</a:t>
            </a:r>
          </a:p>
          <a:p>
            <a:pPr lvl="1"/>
            <a:r>
              <a:rPr lang="en-US" dirty="0" smtClean="0"/>
              <a:t>Impairment of swallowing mechanism (including cerebral palsy)</a:t>
            </a:r>
          </a:p>
          <a:p>
            <a:pPr lvl="1"/>
            <a:r>
              <a:rPr lang="en-US" dirty="0" smtClean="0"/>
              <a:t>Impairment of cough mechanism (including neuromuscular weakness, cerebral palsy)</a:t>
            </a:r>
          </a:p>
          <a:p>
            <a:pPr lvl="1"/>
            <a:r>
              <a:rPr lang="en-US" dirty="0" smtClean="0"/>
              <a:t>Oral/dental/sinus infections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What the individual might complain about/What to look for?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individual may have experienced a one-time episode of aspiration or may experience on-going subtle aspiration</a:t>
            </a:r>
          </a:p>
          <a:p>
            <a:r>
              <a:rPr lang="en-US" dirty="0" smtClean="0"/>
              <a:t>These experiences may or may not be identified or witnessed</a:t>
            </a:r>
          </a:p>
          <a:p>
            <a:r>
              <a:rPr lang="en-US" dirty="0" smtClean="0"/>
              <a:t>The individual may present with shortness of breath, low blood oxygen levels, low blood pressure, fever, and chest x-ray changes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dysphagia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Dysphagia occurs when there is a problem with any part of the swallowing process</a:t>
            </a:r>
          </a:p>
          <a:p>
            <a:r>
              <a:rPr lang="en-US" dirty="0" smtClean="0"/>
              <a:t>Weak tongue or cheek muscles may make it hard to move food around in the mouth for chewing. As a result, food pieces that are too large for swallowing may enter the throat and block the passage of air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diagnosed?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 pneumonia is usually diagnosed by clinical presentation and x-ray findings</a:t>
            </a:r>
          </a:p>
          <a:p>
            <a:r>
              <a:rPr lang="en-US" dirty="0" smtClean="0"/>
              <a:t>Failure of a swallowing study supports the diagnosis of aspiration pneumonia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individual may be hospitalized for treatment of aspiration pneumonia</a:t>
            </a:r>
          </a:p>
          <a:p>
            <a:r>
              <a:rPr lang="en-US" dirty="0" smtClean="0"/>
              <a:t>Treatment may include suctioning and </a:t>
            </a:r>
            <a:r>
              <a:rPr lang="en-US" dirty="0" smtClean="0"/>
              <a:t>intubation </a:t>
            </a:r>
            <a:r>
              <a:rPr lang="en-US" dirty="0" smtClean="0"/>
              <a:t>(the </a:t>
            </a:r>
            <a:r>
              <a:rPr lang="en-US" dirty="0" smtClean="0"/>
              <a:t>insertion of a tube into the patient's </a:t>
            </a:r>
            <a:r>
              <a:rPr lang="en-US" dirty="0" smtClean="0"/>
              <a:t>airway) to protect the airway from further aspiration</a:t>
            </a:r>
          </a:p>
          <a:p>
            <a:r>
              <a:rPr lang="en-US" dirty="0" smtClean="0"/>
              <a:t>Supplemental oxygen may be needed</a:t>
            </a:r>
          </a:p>
          <a:p>
            <a:r>
              <a:rPr lang="en-US" dirty="0" smtClean="0"/>
              <a:t>Antibiotic therapy is required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identify “red flag indicators” for choking as described in the previous slides, the RN should be notified immediately</a:t>
            </a:r>
          </a:p>
          <a:p>
            <a:r>
              <a:rPr lang="en-US" dirty="0" smtClean="0"/>
              <a:t>Any symptoms of respiratory distress should be reported to the RN immediately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people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with dysphagia have difficulty swallowing and may also experience pain while swallowing</a:t>
            </a:r>
          </a:p>
          <a:p>
            <a:r>
              <a:rPr lang="en-US" dirty="0" smtClean="0"/>
              <a:t>Some people may be completely unable to swallow or may have trouble swallowing liquids, foods, or saliva</a:t>
            </a:r>
          </a:p>
          <a:p>
            <a:r>
              <a:rPr lang="en-US" dirty="0" smtClean="0"/>
              <a:t>Eating may become a challenge</a:t>
            </a:r>
          </a:p>
          <a:p>
            <a:r>
              <a:rPr lang="en-US" dirty="0" smtClean="0"/>
              <a:t>Often, dysphagia makes it difficult to take in enough calories and fluids to nourish the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process of swallowing involves the interaction of more than 20 muscles and several nerves</a:t>
            </a:r>
          </a:p>
          <a:p>
            <a:r>
              <a:rPr lang="en-US" dirty="0" smtClean="0"/>
              <a:t>The entire process is completed in several seconds</a:t>
            </a:r>
            <a:endParaRPr lang="en-US" dirty="0"/>
          </a:p>
        </p:txBody>
      </p:sp>
      <p:pic>
        <p:nvPicPr>
          <p:cNvPr id="5" name="Content Placeholder 4" descr="swallow-image-medium-366x3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6162" y="1447800"/>
            <a:ext cx="4244438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Normal Phases of Swallowing: Stage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arenR"/>
            </a:pPr>
            <a:r>
              <a:rPr lang="en-US" u="sng" dirty="0" smtClean="0"/>
              <a:t>Oral Phase</a:t>
            </a:r>
            <a:r>
              <a:rPr lang="en-US" dirty="0" smtClean="0"/>
              <a:t>- Food is placed in the mouth, chewed and turned into a bolus (lump of chewed food mixed with saliva)</a:t>
            </a:r>
          </a:p>
          <a:p>
            <a:pPr marL="550926" indent="-514350"/>
            <a:r>
              <a:rPr lang="en-US" dirty="0" smtClean="0"/>
              <a:t>The bolus is moved toward the throat by the tongue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Normal Phases of Swallowing: Stage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50926" indent="-514350">
              <a:buFont typeface="+mj-lt"/>
              <a:buAutoNum type="arabicParenR" startAt="2"/>
            </a:pPr>
            <a:r>
              <a:rPr lang="en-US" u="sng" dirty="0" smtClean="0"/>
              <a:t>Pharyngeal Phase</a:t>
            </a:r>
            <a:r>
              <a:rPr lang="en-US" dirty="0" smtClean="0"/>
              <a:t>- Food is moved by wave-like muscle action down the throat to the esophagus (tube to the stomach)</a:t>
            </a:r>
          </a:p>
          <a:p>
            <a:pPr marL="550926" indent="-514350"/>
            <a:r>
              <a:rPr lang="en-US" dirty="0" smtClean="0"/>
              <a:t>During this process, the epiglottis closes to protect the trachea (breathing tube)</a:t>
            </a:r>
          </a:p>
          <a:p>
            <a:pPr marL="550926" indent="-514350"/>
            <a:r>
              <a:rPr lang="en-US" dirty="0" smtClean="0"/>
              <a:t>Next the food enters the esophagus (tube to stomach)</a:t>
            </a:r>
          </a:p>
          <a:p>
            <a:pPr marL="550926" indent="-514350"/>
            <a:r>
              <a:rPr lang="en-US" dirty="0" smtClean="0"/>
              <a:t>If the epiglottis doesn’t close properly, the bolus may enter the trachea and go into the lungs causing aspiration</a:t>
            </a:r>
          </a:p>
          <a:p>
            <a:pPr marL="550926" indent="-514350"/>
            <a:r>
              <a:rPr lang="en-US" dirty="0" smtClean="0"/>
              <a:t>If there is abnormal muscle movement then the food bolus can become stuck causing a blockage/choking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Normal Phases of Swallowing: Stage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arenR" startAt="3"/>
            </a:pPr>
            <a:r>
              <a:rPr lang="en-US" u="sng" dirty="0" smtClean="0"/>
              <a:t>Esophageal Phase</a:t>
            </a:r>
            <a:r>
              <a:rPr lang="en-US" dirty="0" smtClean="0"/>
              <a:t>- Food is moved by wave-like muscle movement through a muscle ring into the stomach</a:t>
            </a:r>
          </a:p>
          <a:p>
            <a:pPr marL="550926" indent="-514350"/>
            <a:r>
              <a:rPr lang="en-US" dirty="0" smtClean="0"/>
              <a:t>Normally, the food enters and stays in the stomach where the digestive process continues</a:t>
            </a:r>
          </a:p>
          <a:p>
            <a:pPr marL="550926" indent="-514350"/>
            <a:r>
              <a:rPr lang="en-US" dirty="0" smtClean="0"/>
              <a:t>If the muscle ring does not function properly, stomach contents may go back up (reflux) into the esophagus</a:t>
            </a:r>
          </a:p>
          <a:p>
            <a:pPr marL="852678" lvl="1" indent="-514350"/>
            <a:r>
              <a:rPr lang="en-US" dirty="0" smtClean="0"/>
              <a:t>This is associated with heartburn or indigestion and is called Gastro-Esophageal Reflux Disease (GERD)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What the individual might complain about/What to look for?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identified “red flag indicators” that should be watched for during meals. Some of these include, but are not limited to:</a:t>
            </a:r>
          </a:p>
          <a:p>
            <a:pPr lvl="1"/>
            <a:r>
              <a:rPr lang="en-US" dirty="0" smtClean="0"/>
              <a:t>Pocketing food under the tongue, in cheeks or the roof of mouth</a:t>
            </a:r>
          </a:p>
          <a:p>
            <a:pPr lvl="1"/>
            <a:r>
              <a:rPr lang="en-US" dirty="0" smtClean="0"/>
              <a:t>Food remaining on the roof of the mouth or on tongue after swallowing</a:t>
            </a:r>
          </a:p>
          <a:p>
            <a:pPr lvl="1"/>
            <a:r>
              <a:rPr lang="en-US" dirty="0" smtClean="0"/>
              <a:t>Food spilling out of the mouth</a:t>
            </a:r>
          </a:p>
          <a:p>
            <a:pPr lvl="1"/>
            <a:r>
              <a:rPr lang="en-US" dirty="0" smtClean="0"/>
              <a:t>Diagnosis of stroke, cerebral palsy, GERD</a:t>
            </a:r>
          </a:p>
          <a:p>
            <a:pPr lvl="1"/>
            <a:r>
              <a:rPr lang="en-US" dirty="0" smtClean="0"/>
              <a:t>Taking fluids to drink to facilitate swallowing without chewing properly</a:t>
            </a:r>
          </a:p>
          <a:p>
            <a:pPr lvl="1"/>
            <a:r>
              <a:rPr lang="en-US" dirty="0" smtClean="0"/>
              <a:t>Putting food in the mouth before swallowing the previous bite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504</TotalTime>
  <Words>1489</Words>
  <Application>Microsoft Office PowerPoint</Application>
  <PresentationFormat>On-screen Show (4:3)</PresentationFormat>
  <Paragraphs>164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Dysphagia &amp; Aspiration Pneumonia</vt:lpstr>
      <vt:lpstr>What is Dysphagia?</vt:lpstr>
      <vt:lpstr>Why does dysphagia occur?</vt:lpstr>
      <vt:lpstr>How are people affected?</vt:lpstr>
      <vt:lpstr>The Process of Swallowing</vt:lpstr>
      <vt:lpstr>The Normal Phases of Swallowing: Stage 1</vt:lpstr>
      <vt:lpstr>The Normal Phases of Swallowing: Stage 2</vt:lpstr>
      <vt:lpstr>The Normal Phases of Swallowing: Stage 3</vt:lpstr>
      <vt:lpstr>What the individual might complain about/What to look for?</vt:lpstr>
      <vt:lpstr>More “Red Flag Indicators” </vt:lpstr>
      <vt:lpstr>How is dysphagia diagnosed?</vt:lpstr>
      <vt:lpstr>The Choking Monitoring Tool</vt:lpstr>
      <vt:lpstr>What is the treatment?</vt:lpstr>
      <vt:lpstr>Puree- Blended</vt:lpstr>
      <vt:lpstr>Ground- Minced</vt:lpstr>
      <vt:lpstr>Chopped- Mechanical Soft</vt:lpstr>
      <vt:lpstr>Bite Size &amp; Regular</vt:lpstr>
      <vt:lpstr>Liquids</vt:lpstr>
      <vt:lpstr>Nectar Consistency</vt:lpstr>
      <vt:lpstr>Honey Consistency</vt:lpstr>
      <vt:lpstr>Pudding Consistency</vt:lpstr>
      <vt:lpstr>Thin Consistency</vt:lpstr>
      <vt:lpstr>Warning!</vt:lpstr>
      <vt:lpstr>Your Responsibility</vt:lpstr>
      <vt:lpstr>Check out:</vt:lpstr>
      <vt:lpstr>Aspiration Pneumonia</vt:lpstr>
      <vt:lpstr>Aspiration Pneumonia</vt:lpstr>
      <vt:lpstr>Individuals at Risk for Aspiration include, but are not limited to:</vt:lpstr>
      <vt:lpstr>What the individual might complain about/What to look for?</vt:lpstr>
      <vt:lpstr>How is it diagnosed?</vt:lpstr>
      <vt:lpstr>What is the treatment?</vt:lpstr>
      <vt:lpstr>Your Responsibility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Dysphagia</dc:title>
  <dc:creator>Ann &amp; Shaun</dc:creator>
  <cp:lastModifiedBy>Ann &amp; Shaun</cp:lastModifiedBy>
  <cp:revision>25</cp:revision>
  <dcterms:created xsi:type="dcterms:W3CDTF">2013-03-06T17:19:02Z</dcterms:created>
  <dcterms:modified xsi:type="dcterms:W3CDTF">2013-03-07T15:56:34Z</dcterms:modified>
</cp:coreProperties>
</file>