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6" r:id="rId7"/>
    <p:sldId id="260" r:id="rId8"/>
    <p:sldId id="261" r:id="rId9"/>
    <p:sldId id="264" r:id="rId10"/>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31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2/1/2023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2/1/2023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2/1/2023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EVV</a:t>
            </a:r>
          </a:p>
        </p:txBody>
      </p:sp>
      <p:sp>
        <p:nvSpPr>
          <p:cNvPr id="3" name="Subtitle 2"/>
          <p:cNvSpPr>
            <a:spLocks noGrp="1"/>
          </p:cNvSpPr>
          <p:nvPr>
            <p:ph type="subTitle" idx="1"/>
          </p:nvPr>
        </p:nvSpPr>
        <p:spPr/>
        <p:txBody>
          <a:bodyPr/>
          <a:lstStyle/>
          <a:p>
            <a:r>
              <a:rPr lang="en-US" dirty="0"/>
              <a:t>Using the ISAS Phone System</a:t>
            </a:r>
          </a:p>
        </p:txBody>
      </p:sp>
    </p:spTree>
    <p:extLst>
      <p:ext uri="{BB962C8B-B14F-4D97-AF65-F5344CB8AC3E}">
        <p14:creationId xmlns:p14="http://schemas.microsoft.com/office/powerpoint/2010/main" val="916901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EVV?</a:t>
            </a:r>
          </a:p>
        </p:txBody>
      </p:sp>
      <p:sp>
        <p:nvSpPr>
          <p:cNvPr id="3" name="Content Placeholder 2"/>
          <p:cNvSpPr>
            <a:spLocks noGrp="1"/>
          </p:cNvSpPr>
          <p:nvPr>
            <p:ph idx="1"/>
          </p:nvPr>
        </p:nvSpPr>
        <p:spPr/>
        <p:txBody>
          <a:bodyPr/>
          <a:lstStyle/>
          <a:p>
            <a:r>
              <a:rPr lang="en-US" dirty="0"/>
              <a:t>EVV stands for </a:t>
            </a:r>
            <a:r>
              <a:rPr lang="en-US" b="1" u="sng" dirty="0"/>
              <a:t>E</a:t>
            </a:r>
            <a:r>
              <a:rPr lang="en-US" dirty="0"/>
              <a:t>lectronic </a:t>
            </a:r>
            <a:r>
              <a:rPr lang="en-US" b="1" u="sng" dirty="0"/>
              <a:t>V</a:t>
            </a:r>
            <a:r>
              <a:rPr lang="en-US" dirty="0"/>
              <a:t>isit </a:t>
            </a:r>
            <a:r>
              <a:rPr lang="en-US" b="1" u="sng" dirty="0"/>
              <a:t>V</a:t>
            </a:r>
            <a:r>
              <a:rPr lang="en-US" dirty="0"/>
              <a:t>erification</a:t>
            </a:r>
          </a:p>
          <a:p>
            <a:r>
              <a:rPr lang="en-US" dirty="0"/>
              <a:t>EVV is a process that the federal government has put in place to verify that services are being provided</a:t>
            </a:r>
          </a:p>
          <a:p>
            <a:r>
              <a:rPr lang="en-US" dirty="0"/>
              <a:t>In Maryland, the In-Home Supports Assurance System (ISAS) will be used for EVV</a:t>
            </a:r>
          </a:p>
          <a:p>
            <a:r>
              <a:rPr lang="en-US" dirty="0"/>
              <a:t>EVV is used for Personal Supports (PS) and Personal Supports-Enhanced</a:t>
            </a:r>
          </a:p>
          <a:p>
            <a:endParaRPr lang="en-US" dirty="0"/>
          </a:p>
        </p:txBody>
      </p:sp>
    </p:spTree>
    <p:extLst>
      <p:ext uri="{BB962C8B-B14F-4D97-AF65-F5344CB8AC3E}">
        <p14:creationId xmlns:p14="http://schemas.microsoft.com/office/powerpoint/2010/main" val="3239492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ISAS?</a:t>
            </a:r>
          </a:p>
        </p:txBody>
      </p:sp>
      <p:sp>
        <p:nvSpPr>
          <p:cNvPr id="3" name="Content Placeholder 2"/>
          <p:cNvSpPr>
            <a:spLocks noGrp="1"/>
          </p:cNvSpPr>
          <p:nvPr>
            <p:ph idx="1"/>
          </p:nvPr>
        </p:nvSpPr>
        <p:spPr/>
        <p:txBody>
          <a:bodyPr/>
          <a:lstStyle/>
          <a:p>
            <a:r>
              <a:rPr lang="en-US" dirty="0"/>
              <a:t>The In-Home Supports Assurance System (ISAS) is the telephonic timekeeping EVV system used by Maryland</a:t>
            </a:r>
          </a:p>
          <a:p>
            <a:r>
              <a:rPr lang="en-US" dirty="0"/>
              <a:t>All agencies like TCLE are required to use the ISAS system to record Personal Support services</a:t>
            </a:r>
          </a:p>
          <a:p>
            <a:r>
              <a:rPr lang="en-US" dirty="0"/>
              <a:t>ISAS is already used throughout Maryland for people receiving personal care services through Community First Choice</a:t>
            </a:r>
          </a:p>
          <a:p>
            <a:r>
              <a:rPr lang="en-US" dirty="0"/>
              <a:t>The system is safe and secure</a:t>
            </a:r>
          </a:p>
          <a:p>
            <a:endParaRPr lang="en-US" dirty="0"/>
          </a:p>
        </p:txBody>
      </p:sp>
    </p:spTree>
    <p:extLst>
      <p:ext uri="{BB962C8B-B14F-4D97-AF65-F5344CB8AC3E}">
        <p14:creationId xmlns:p14="http://schemas.microsoft.com/office/powerpoint/2010/main" val="17689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this work?</a:t>
            </a:r>
          </a:p>
        </p:txBody>
      </p:sp>
      <p:sp>
        <p:nvSpPr>
          <p:cNvPr id="3" name="Content Placeholder 2"/>
          <p:cNvSpPr>
            <a:spLocks noGrp="1"/>
          </p:cNvSpPr>
          <p:nvPr>
            <p:ph idx="1"/>
          </p:nvPr>
        </p:nvSpPr>
        <p:spPr/>
        <p:txBody>
          <a:bodyPr/>
          <a:lstStyle/>
          <a:p>
            <a:r>
              <a:rPr lang="en-US" dirty="0"/>
              <a:t>There are 2 options to record/document your PS work time when using the ISAS call-in number (1-833-917-2100)</a:t>
            </a:r>
          </a:p>
          <a:p>
            <a:pPr marL="530352" lvl="1" indent="0">
              <a:buNone/>
            </a:pPr>
            <a:r>
              <a:rPr lang="en-US" i="0" dirty="0"/>
              <a:t>1 – Call the ISAS call-in number using an </a:t>
            </a:r>
            <a:r>
              <a:rPr lang="en-US" i="0" u="sng" dirty="0"/>
              <a:t>assigned phone line</a:t>
            </a:r>
            <a:r>
              <a:rPr lang="en-US" i="0" dirty="0"/>
              <a:t> associated with the participant.  This is a cellphone number or landline that belongs to the participant </a:t>
            </a:r>
            <a:r>
              <a:rPr lang="en-US" b="1" i="0" dirty="0"/>
              <a:t>AND</a:t>
            </a:r>
            <a:r>
              <a:rPr lang="en-US" i="0" dirty="0"/>
              <a:t> has been set up in the system as an assigned phone number</a:t>
            </a:r>
          </a:p>
          <a:p>
            <a:pPr marL="530352" lvl="1" indent="0">
              <a:buNone/>
            </a:pPr>
            <a:r>
              <a:rPr lang="en-US" i="0" dirty="0"/>
              <a:t>2 – Call the ISAS call-in number using </a:t>
            </a:r>
            <a:r>
              <a:rPr lang="en-US" i="0" u="sng" dirty="0"/>
              <a:t>any phone line</a:t>
            </a:r>
            <a:r>
              <a:rPr lang="en-US" i="0" dirty="0"/>
              <a:t> </a:t>
            </a:r>
            <a:r>
              <a:rPr lang="en-US" b="1" i="0" dirty="0"/>
              <a:t>AND</a:t>
            </a:r>
            <a:r>
              <a:rPr lang="en-US" i="0" dirty="0"/>
              <a:t> use a </a:t>
            </a:r>
            <a:r>
              <a:rPr lang="en-US" i="0" u="sng" dirty="0"/>
              <a:t>one-time passcode (OTP) device</a:t>
            </a:r>
            <a:r>
              <a:rPr lang="en-US" i="0" dirty="0"/>
              <a:t> issued to the participant </a:t>
            </a:r>
          </a:p>
          <a:p>
            <a:pPr marL="987552" lvl="2" indent="0">
              <a:buNone/>
            </a:pPr>
            <a:r>
              <a:rPr lang="en-US" b="1" i="0" dirty="0"/>
              <a:t>Tip: </a:t>
            </a:r>
            <a:r>
              <a:rPr lang="en-US" i="0" dirty="0"/>
              <a:t>If you need to use the OTP option, add the ISAS call-in number to your cellphone, so it’s easy to find.  You will also receive a wallet card with important numbers and reminders to assist you with this process</a:t>
            </a:r>
          </a:p>
          <a:p>
            <a:endParaRPr lang="en-US" dirty="0"/>
          </a:p>
        </p:txBody>
      </p:sp>
    </p:spTree>
    <p:extLst>
      <p:ext uri="{BB962C8B-B14F-4D97-AF65-F5344CB8AC3E}">
        <p14:creationId xmlns:p14="http://schemas.microsoft.com/office/powerpoint/2010/main" val="3622022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OTP Device</a:t>
            </a:r>
          </a:p>
        </p:txBody>
      </p:sp>
      <p:pic>
        <p:nvPicPr>
          <p:cNvPr id="4" name="Content Placeholder 3"/>
          <p:cNvPicPr>
            <a:picLocks noGrp="1" noChangeAspect="1"/>
          </p:cNvPicPr>
          <p:nvPr>
            <p:ph sz="half" idx="1"/>
          </p:nvPr>
        </p:nvPicPr>
        <p:blipFill>
          <a:blip r:embed="rId2"/>
          <a:stretch>
            <a:fillRect/>
          </a:stretch>
        </p:blipFill>
        <p:spPr>
          <a:xfrm>
            <a:off x="6874412" y="2449414"/>
            <a:ext cx="3771409" cy="1863656"/>
          </a:xfrm>
          <a:prstGeom prst="rect">
            <a:avLst/>
          </a:prstGeom>
        </p:spPr>
      </p:pic>
      <p:sp>
        <p:nvSpPr>
          <p:cNvPr id="5" name="Content Placeholder 4"/>
          <p:cNvSpPr>
            <a:spLocks noGrp="1"/>
          </p:cNvSpPr>
          <p:nvPr>
            <p:ph sz="half" idx="2"/>
          </p:nvPr>
        </p:nvSpPr>
        <p:spPr>
          <a:xfrm>
            <a:off x="1371600" y="1822360"/>
            <a:ext cx="4449651" cy="4629955"/>
          </a:xfrm>
        </p:spPr>
        <p:txBody>
          <a:bodyPr>
            <a:normAutofit lnSpcReduction="10000"/>
          </a:bodyPr>
          <a:lstStyle/>
          <a:p>
            <a:r>
              <a:rPr lang="en-US" dirty="0"/>
              <a:t>This is a One-Time Passcode (OTP) Device</a:t>
            </a:r>
          </a:p>
          <a:p>
            <a:r>
              <a:rPr lang="en-US" dirty="0"/>
              <a:t>It can also be called a “Fob”</a:t>
            </a:r>
          </a:p>
          <a:p>
            <a:r>
              <a:rPr lang="en-US" dirty="0"/>
              <a:t>There is a 9-digit OTP serial number on the back of the device</a:t>
            </a:r>
          </a:p>
          <a:p>
            <a:r>
              <a:rPr lang="en-US" dirty="0"/>
              <a:t>There is a 6-digit OTP code that changes every 60 seconds on the front of the device</a:t>
            </a:r>
          </a:p>
          <a:p>
            <a:r>
              <a:rPr lang="en-US" dirty="0"/>
              <a:t>There is a 60 second countdown bar next to the 6-digit code to let you know how much time is remaining before the code changes.             </a:t>
            </a:r>
            <a:r>
              <a:rPr lang="en-US" b="1" dirty="0"/>
              <a:t>Tip: </a:t>
            </a:r>
            <a:r>
              <a:rPr lang="en-US" dirty="0"/>
              <a:t>Wait for a new 6-digit code to appear before calling the ISAS phone line</a:t>
            </a:r>
          </a:p>
        </p:txBody>
      </p:sp>
    </p:spTree>
    <p:extLst>
      <p:ext uri="{BB962C8B-B14F-4D97-AF65-F5344CB8AC3E}">
        <p14:creationId xmlns:p14="http://schemas.microsoft.com/office/powerpoint/2010/main" val="344979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More About OTP Devices</a:t>
            </a:r>
          </a:p>
        </p:txBody>
      </p:sp>
      <p:sp>
        <p:nvSpPr>
          <p:cNvPr id="6" name="Content Placeholder 5"/>
          <p:cNvSpPr>
            <a:spLocks noGrp="1"/>
          </p:cNvSpPr>
          <p:nvPr>
            <p:ph idx="1"/>
          </p:nvPr>
        </p:nvSpPr>
        <p:spPr/>
        <p:txBody>
          <a:bodyPr>
            <a:normAutofit lnSpcReduction="10000"/>
          </a:bodyPr>
          <a:lstStyle/>
          <a:p>
            <a:r>
              <a:rPr lang="en-US" dirty="0"/>
              <a:t>OTP devices are issued by Coordinators of Community Services (CCS), not TCLE</a:t>
            </a:r>
          </a:p>
          <a:p>
            <a:r>
              <a:rPr lang="en-US" dirty="0"/>
              <a:t>Not all participants will have an OTP device.  If the participant has an assigned phone line, staff will clock-in/out using the assigned phone line and an OTP device is </a:t>
            </a:r>
            <a:r>
              <a:rPr lang="en-US" u="sng" dirty="0"/>
              <a:t>not</a:t>
            </a:r>
            <a:r>
              <a:rPr lang="en-US" dirty="0"/>
              <a:t> needed</a:t>
            </a:r>
          </a:p>
          <a:p>
            <a:r>
              <a:rPr lang="en-US" dirty="0"/>
              <a:t>The OTP device must always remain in the possession of the participant. PS staff will only need access to the OTP device at the beginning and end of their shift to clock-in/out</a:t>
            </a:r>
          </a:p>
          <a:p>
            <a:r>
              <a:rPr lang="en-US" dirty="0"/>
              <a:t>If the OTP device is lost or broken, the participant/family must contact the CCS as soon as possible to get a new device.  TCLE will need to manually enter your PS time into the system during this timeframe.  This is only a short-term solution and the OTP device should be replaced as quickly as possible </a:t>
            </a:r>
          </a:p>
        </p:txBody>
      </p:sp>
    </p:spTree>
    <p:extLst>
      <p:ext uri="{BB962C8B-B14F-4D97-AF65-F5344CB8AC3E}">
        <p14:creationId xmlns:p14="http://schemas.microsoft.com/office/powerpoint/2010/main" val="2448421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should I do if I forget to clock-in/out, make a mistake, or have a problem?</a:t>
            </a:r>
          </a:p>
        </p:txBody>
      </p:sp>
      <p:sp>
        <p:nvSpPr>
          <p:cNvPr id="3" name="Content Placeholder 2"/>
          <p:cNvSpPr>
            <a:spLocks noGrp="1"/>
          </p:cNvSpPr>
          <p:nvPr>
            <p:ph idx="1"/>
          </p:nvPr>
        </p:nvSpPr>
        <p:spPr/>
        <p:txBody>
          <a:bodyPr/>
          <a:lstStyle/>
          <a:p>
            <a:r>
              <a:rPr lang="en-US" dirty="0"/>
              <a:t>Contact your supervisor as soon as possible!</a:t>
            </a:r>
          </a:p>
          <a:p>
            <a:r>
              <a:rPr lang="en-US" dirty="0"/>
              <a:t>A limited number of mistakes are allowed in the system per month</a:t>
            </a:r>
          </a:p>
          <a:p>
            <a:r>
              <a:rPr lang="en-US" dirty="0"/>
              <a:t>Therefore, it is extremely important that you master this process and enter all the information into the ISAS phone line correctly!</a:t>
            </a:r>
          </a:p>
          <a:p>
            <a:pPr marL="0" indent="0">
              <a:buNone/>
            </a:pPr>
            <a:endParaRPr lang="en-US" dirty="0"/>
          </a:p>
        </p:txBody>
      </p:sp>
    </p:spTree>
    <p:extLst>
      <p:ext uri="{BB962C8B-B14F-4D97-AF65-F5344CB8AC3E}">
        <p14:creationId xmlns:p14="http://schemas.microsoft.com/office/powerpoint/2010/main" val="3930826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a:t>
            </a:r>
          </a:p>
        </p:txBody>
      </p:sp>
      <p:sp>
        <p:nvSpPr>
          <p:cNvPr id="3" name="Content Placeholder 2"/>
          <p:cNvSpPr>
            <a:spLocks noGrp="1"/>
          </p:cNvSpPr>
          <p:nvPr>
            <p:ph idx="1"/>
          </p:nvPr>
        </p:nvSpPr>
        <p:spPr/>
        <p:txBody>
          <a:bodyPr/>
          <a:lstStyle/>
          <a:p>
            <a:r>
              <a:rPr lang="en-US" dirty="0"/>
              <a:t>Two staff </a:t>
            </a:r>
            <a:r>
              <a:rPr lang="en-US" u="sng" dirty="0"/>
              <a:t>cannot</a:t>
            </a:r>
            <a:r>
              <a:rPr lang="en-US" dirty="0"/>
              <a:t> be clocked-in for the </a:t>
            </a:r>
            <a:r>
              <a:rPr lang="en-US" u="sng" dirty="0"/>
              <a:t>same PS participant</a:t>
            </a:r>
            <a:r>
              <a:rPr lang="en-US" dirty="0"/>
              <a:t> at the </a:t>
            </a:r>
            <a:r>
              <a:rPr lang="en-US" u="sng" dirty="0"/>
              <a:t>same time</a:t>
            </a:r>
            <a:r>
              <a:rPr lang="en-US" dirty="0"/>
              <a:t>!</a:t>
            </a:r>
          </a:p>
          <a:p>
            <a:r>
              <a:rPr lang="en-US" dirty="0"/>
              <a:t>This will cause an error in the system</a:t>
            </a:r>
          </a:p>
          <a:p>
            <a:r>
              <a:rPr lang="en-US" dirty="0"/>
              <a:t>Wait until the previous staff person clocks-out, before you clock-in</a:t>
            </a:r>
          </a:p>
          <a:p>
            <a:r>
              <a:rPr lang="en-US" dirty="0"/>
              <a:t>If you accidentally clock-in while another staff is clocked-in, contact your supervisor as soon as possible so TCLE can correct the error</a:t>
            </a:r>
          </a:p>
          <a:p>
            <a:r>
              <a:rPr lang="en-US" dirty="0"/>
              <a:t>If the participant’s cellphone is the assigned phone line, remind the participant to fully charge his/her cellphone prior to PS services  </a:t>
            </a:r>
          </a:p>
          <a:p>
            <a:r>
              <a:rPr lang="en-US" dirty="0"/>
              <a:t>If you are using your cell phone to clock-in/out, always make sure your cellphone is fully charged prior to your shift</a:t>
            </a:r>
          </a:p>
        </p:txBody>
      </p:sp>
    </p:spTree>
    <p:extLst>
      <p:ext uri="{BB962C8B-B14F-4D97-AF65-F5344CB8AC3E}">
        <p14:creationId xmlns:p14="http://schemas.microsoft.com/office/powerpoint/2010/main" val="1755108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2971" y="643859"/>
            <a:ext cx="10362409" cy="1671034"/>
          </a:xfrm>
        </p:spPr>
        <p:txBody>
          <a:bodyPr>
            <a:normAutofit/>
          </a:bodyPr>
          <a:lstStyle/>
          <a:p>
            <a:r>
              <a:rPr lang="en-US" sz="3600" dirty="0"/>
              <a:t>Question: Do I still need to clock in &amp; out using </a:t>
            </a:r>
            <a:r>
              <a:rPr lang="en-US" sz="3600" dirty="0" err="1"/>
              <a:t>iCM</a:t>
            </a:r>
            <a:r>
              <a:rPr lang="en-US" sz="3600" dirty="0"/>
              <a:t>?</a:t>
            </a:r>
            <a:br>
              <a:rPr lang="en-US" sz="3600" dirty="0"/>
            </a:br>
            <a:br>
              <a:rPr lang="en-US" sz="3600" dirty="0"/>
            </a:br>
            <a:r>
              <a:rPr lang="en-US" sz="3600" dirty="0"/>
              <a:t>Answer: </a:t>
            </a:r>
            <a:r>
              <a:rPr lang="en-US" sz="3600" b="1" u="sng" dirty="0"/>
              <a:t>Yes!</a:t>
            </a:r>
          </a:p>
        </p:txBody>
      </p:sp>
      <p:sp>
        <p:nvSpPr>
          <p:cNvPr id="5" name="Text Placeholder 4"/>
          <p:cNvSpPr>
            <a:spLocks noGrp="1"/>
          </p:cNvSpPr>
          <p:nvPr>
            <p:ph type="body" idx="1"/>
          </p:nvPr>
        </p:nvSpPr>
        <p:spPr>
          <a:xfrm>
            <a:off x="1371600" y="2520360"/>
            <a:ext cx="4443984" cy="823912"/>
          </a:xfrm>
        </p:spPr>
        <p:txBody>
          <a:bodyPr/>
          <a:lstStyle/>
          <a:p>
            <a:r>
              <a:rPr lang="en-US" u="sng" dirty="0"/>
              <a:t>Clock-In Order</a:t>
            </a:r>
          </a:p>
        </p:txBody>
      </p:sp>
      <p:sp>
        <p:nvSpPr>
          <p:cNvPr id="3" name="Content Placeholder 2"/>
          <p:cNvSpPr>
            <a:spLocks noGrp="1"/>
          </p:cNvSpPr>
          <p:nvPr>
            <p:ph sz="half" idx="2"/>
          </p:nvPr>
        </p:nvSpPr>
        <p:spPr>
          <a:xfrm>
            <a:off x="1371600" y="3567447"/>
            <a:ext cx="4443984" cy="2562193"/>
          </a:xfrm>
        </p:spPr>
        <p:txBody>
          <a:bodyPr>
            <a:normAutofit/>
          </a:bodyPr>
          <a:lstStyle/>
          <a:p>
            <a:pPr marL="457200" indent="-457200">
              <a:buFont typeface="+mj-lt"/>
              <a:buAutoNum type="arabicPeriod"/>
            </a:pPr>
            <a:r>
              <a:rPr lang="en-US" dirty="0"/>
              <a:t>First, clock-in as you normally would using </a:t>
            </a:r>
            <a:r>
              <a:rPr lang="en-US" dirty="0" err="1"/>
              <a:t>iCM</a:t>
            </a:r>
            <a:endParaRPr lang="en-US" dirty="0"/>
          </a:p>
          <a:p>
            <a:pPr marL="457200" indent="-457200">
              <a:buFont typeface="+mj-lt"/>
              <a:buAutoNum type="arabicPeriod"/>
            </a:pPr>
            <a:r>
              <a:rPr lang="en-US" dirty="0"/>
              <a:t>Then, begin the clock-in process for EVV/ISAS</a:t>
            </a:r>
          </a:p>
        </p:txBody>
      </p:sp>
      <p:sp>
        <p:nvSpPr>
          <p:cNvPr id="6" name="Text Placeholder 5"/>
          <p:cNvSpPr>
            <a:spLocks noGrp="1"/>
          </p:cNvSpPr>
          <p:nvPr>
            <p:ph type="body" sz="quarter" idx="3"/>
          </p:nvPr>
        </p:nvSpPr>
        <p:spPr>
          <a:xfrm>
            <a:off x="6525014" y="2520360"/>
            <a:ext cx="4443984" cy="823912"/>
          </a:xfrm>
        </p:spPr>
        <p:txBody>
          <a:bodyPr/>
          <a:lstStyle/>
          <a:p>
            <a:r>
              <a:rPr lang="en-US" u="sng" dirty="0"/>
              <a:t>Clock-Out Order</a:t>
            </a:r>
          </a:p>
        </p:txBody>
      </p:sp>
      <p:sp>
        <p:nvSpPr>
          <p:cNvPr id="7" name="Content Placeholder 6"/>
          <p:cNvSpPr>
            <a:spLocks noGrp="1"/>
          </p:cNvSpPr>
          <p:nvPr>
            <p:ph sz="quarter" idx="4"/>
          </p:nvPr>
        </p:nvSpPr>
        <p:spPr>
          <a:xfrm>
            <a:off x="6525014" y="3567447"/>
            <a:ext cx="4602332" cy="2562193"/>
          </a:xfrm>
        </p:spPr>
        <p:txBody>
          <a:bodyPr>
            <a:normAutofit/>
          </a:bodyPr>
          <a:lstStyle/>
          <a:p>
            <a:pPr marL="457200" indent="-457200">
              <a:buFont typeface="+mj-lt"/>
              <a:buAutoNum type="arabicPeriod"/>
            </a:pPr>
            <a:r>
              <a:rPr lang="en-US" dirty="0"/>
              <a:t>At the end of your PS shift, clock-out with EVV/ISAS first</a:t>
            </a:r>
          </a:p>
          <a:p>
            <a:pPr marL="457200" indent="-457200">
              <a:buFont typeface="+mj-lt"/>
              <a:buAutoNum type="arabicPeriod"/>
            </a:pPr>
            <a:r>
              <a:rPr lang="en-US" dirty="0"/>
              <a:t>Mark attendance in the </a:t>
            </a:r>
            <a:r>
              <a:rPr lang="en-US" dirty="0" err="1"/>
              <a:t>iCM</a:t>
            </a:r>
            <a:r>
              <a:rPr lang="en-US" dirty="0"/>
              <a:t> attendance module; record start and end time</a:t>
            </a:r>
          </a:p>
          <a:p>
            <a:pPr marL="457200" indent="-457200">
              <a:buFont typeface="+mj-lt"/>
              <a:buAutoNum type="arabicPeriod"/>
            </a:pPr>
            <a:r>
              <a:rPr lang="en-US" dirty="0"/>
              <a:t>Then, clock-out as you normally would using </a:t>
            </a:r>
            <a:r>
              <a:rPr lang="en-US" dirty="0" err="1"/>
              <a:t>iCM</a:t>
            </a:r>
            <a:endParaRPr lang="en-US" dirty="0"/>
          </a:p>
          <a:p>
            <a:pPr marL="457200" indent="-457200">
              <a:buFont typeface="+mj-lt"/>
              <a:buAutoNum type="arabicPeriod"/>
            </a:pPr>
            <a:endParaRPr lang="en-US" dirty="0"/>
          </a:p>
          <a:p>
            <a:endParaRPr lang="en-US" dirty="0"/>
          </a:p>
        </p:txBody>
      </p:sp>
    </p:spTree>
    <p:extLst>
      <p:ext uri="{BB962C8B-B14F-4D97-AF65-F5344CB8AC3E}">
        <p14:creationId xmlns:p14="http://schemas.microsoft.com/office/powerpoint/2010/main" val="28143307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460</TotalTime>
  <Words>748</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Franklin Gothic Book</vt:lpstr>
      <vt:lpstr>Crop</vt:lpstr>
      <vt:lpstr>EVV</vt:lpstr>
      <vt:lpstr>What is EVV?</vt:lpstr>
      <vt:lpstr>What is ISAS?</vt:lpstr>
      <vt:lpstr>How does this work?</vt:lpstr>
      <vt:lpstr>OTP Device</vt:lpstr>
      <vt:lpstr>More About OTP Devices</vt:lpstr>
      <vt:lpstr>What should I do if I forget to clock-in/out, make a mistake, or have a problem?</vt:lpstr>
      <vt:lpstr>Important!</vt:lpstr>
      <vt:lpstr>Question: Do I still need to clock in &amp; out using iCM?  Answer: Yes!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EVV</dc:title>
  <dc:creator>administrative</dc:creator>
  <cp:lastModifiedBy>Ann Kline</cp:lastModifiedBy>
  <cp:revision>45</cp:revision>
  <cp:lastPrinted>2020-09-25T12:11:16Z</cp:lastPrinted>
  <dcterms:created xsi:type="dcterms:W3CDTF">2020-09-23T13:16:44Z</dcterms:created>
  <dcterms:modified xsi:type="dcterms:W3CDTF">2023-02-01T18:01:31Z</dcterms:modified>
</cp:coreProperties>
</file>